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showGuides="1">
      <p:cViewPr varScale="1">
        <p:scale>
          <a:sx n="71" d="100"/>
          <a:sy n="71" d="100"/>
        </p:scale>
        <p:origin x="576"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BF44E7F3-1EEF-4BC5-A3B0-70A7A1A17F26}" type="datetimeFigureOut">
              <a:rPr kumimoji="1" lang="ja-JP" altLang="en-US" smtClean="0"/>
              <a:t>2021/10/13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62C09D3-034B-429D-AD12-69A7F68D8F27}" type="slidenum">
              <a:rPr kumimoji="1" lang="ja-JP" altLang="en-US" smtClean="0"/>
              <a:t>‹#›</a:t>
            </a:fld>
            <a:endParaRPr kumimoji="1" lang="ja-JP" altLang="en-US"/>
          </a:p>
        </p:txBody>
      </p:sp>
    </p:spTree>
    <p:extLst>
      <p:ext uri="{BB962C8B-B14F-4D97-AF65-F5344CB8AC3E}">
        <p14:creationId xmlns:p14="http://schemas.microsoft.com/office/powerpoint/2010/main" val="17728855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BF44E7F3-1EEF-4BC5-A3B0-70A7A1A17F26}" type="datetimeFigureOut">
              <a:rPr kumimoji="1" lang="ja-JP" altLang="en-US" smtClean="0"/>
              <a:t>2021/10/13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62C09D3-034B-429D-AD12-69A7F68D8F27}" type="slidenum">
              <a:rPr kumimoji="1" lang="ja-JP" altLang="en-US" smtClean="0"/>
              <a:t>‹#›</a:t>
            </a:fld>
            <a:endParaRPr kumimoji="1" lang="ja-JP" altLang="en-US"/>
          </a:p>
        </p:txBody>
      </p:sp>
    </p:spTree>
    <p:extLst>
      <p:ext uri="{BB962C8B-B14F-4D97-AF65-F5344CB8AC3E}">
        <p14:creationId xmlns:p14="http://schemas.microsoft.com/office/powerpoint/2010/main" val="40386542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BF44E7F3-1EEF-4BC5-A3B0-70A7A1A17F26}" type="datetimeFigureOut">
              <a:rPr kumimoji="1" lang="ja-JP" altLang="en-US" smtClean="0"/>
              <a:t>2021/10/13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62C09D3-034B-429D-AD12-69A7F68D8F27}" type="slidenum">
              <a:rPr kumimoji="1" lang="ja-JP" altLang="en-US" smtClean="0"/>
              <a:t>‹#›</a:t>
            </a:fld>
            <a:endParaRPr kumimoji="1" lang="ja-JP" altLang="en-US"/>
          </a:p>
        </p:txBody>
      </p:sp>
    </p:spTree>
    <p:extLst>
      <p:ext uri="{BB962C8B-B14F-4D97-AF65-F5344CB8AC3E}">
        <p14:creationId xmlns:p14="http://schemas.microsoft.com/office/powerpoint/2010/main" val="8430136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BF44E7F3-1EEF-4BC5-A3B0-70A7A1A17F26}" type="datetimeFigureOut">
              <a:rPr kumimoji="1" lang="ja-JP" altLang="en-US" smtClean="0"/>
              <a:t>2021/10/13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62C09D3-034B-429D-AD12-69A7F68D8F27}" type="slidenum">
              <a:rPr kumimoji="1" lang="ja-JP" altLang="en-US" smtClean="0"/>
              <a:t>‹#›</a:t>
            </a:fld>
            <a:endParaRPr kumimoji="1" lang="ja-JP" altLang="en-US"/>
          </a:p>
        </p:txBody>
      </p:sp>
    </p:spTree>
    <p:extLst>
      <p:ext uri="{BB962C8B-B14F-4D97-AF65-F5344CB8AC3E}">
        <p14:creationId xmlns:p14="http://schemas.microsoft.com/office/powerpoint/2010/main" val="42688158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BF44E7F3-1EEF-4BC5-A3B0-70A7A1A17F26}" type="datetimeFigureOut">
              <a:rPr kumimoji="1" lang="ja-JP" altLang="en-US" smtClean="0"/>
              <a:t>2021/10/13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62C09D3-034B-429D-AD12-69A7F68D8F27}" type="slidenum">
              <a:rPr kumimoji="1" lang="ja-JP" altLang="en-US" smtClean="0"/>
              <a:t>‹#›</a:t>
            </a:fld>
            <a:endParaRPr kumimoji="1" lang="ja-JP" altLang="en-US"/>
          </a:p>
        </p:txBody>
      </p:sp>
    </p:spTree>
    <p:extLst>
      <p:ext uri="{BB962C8B-B14F-4D97-AF65-F5344CB8AC3E}">
        <p14:creationId xmlns:p14="http://schemas.microsoft.com/office/powerpoint/2010/main" val="33409020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BF44E7F3-1EEF-4BC5-A3B0-70A7A1A17F26}" type="datetimeFigureOut">
              <a:rPr kumimoji="1" lang="ja-JP" altLang="en-US" smtClean="0"/>
              <a:t>2021/10/13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62C09D3-034B-429D-AD12-69A7F68D8F27}" type="slidenum">
              <a:rPr kumimoji="1" lang="ja-JP" altLang="en-US" smtClean="0"/>
              <a:t>‹#›</a:t>
            </a:fld>
            <a:endParaRPr kumimoji="1" lang="ja-JP" altLang="en-US"/>
          </a:p>
        </p:txBody>
      </p:sp>
    </p:spTree>
    <p:extLst>
      <p:ext uri="{BB962C8B-B14F-4D97-AF65-F5344CB8AC3E}">
        <p14:creationId xmlns:p14="http://schemas.microsoft.com/office/powerpoint/2010/main" val="37989366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BF44E7F3-1EEF-4BC5-A3B0-70A7A1A17F26}" type="datetimeFigureOut">
              <a:rPr kumimoji="1" lang="ja-JP" altLang="en-US" smtClean="0"/>
              <a:t>2021/10/13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162C09D3-034B-429D-AD12-69A7F68D8F27}" type="slidenum">
              <a:rPr kumimoji="1" lang="ja-JP" altLang="en-US" smtClean="0"/>
              <a:t>‹#›</a:t>
            </a:fld>
            <a:endParaRPr kumimoji="1" lang="ja-JP" altLang="en-US"/>
          </a:p>
        </p:txBody>
      </p:sp>
    </p:spTree>
    <p:extLst>
      <p:ext uri="{BB962C8B-B14F-4D97-AF65-F5344CB8AC3E}">
        <p14:creationId xmlns:p14="http://schemas.microsoft.com/office/powerpoint/2010/main" val="38043640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BF44E7F3-1EEF-4BC5-A3B0-70A7A1A17F26}" type="datetimeFigureOut">
              <a:rPr kumimoji="1" lang="ja-JP" altLang="en-US" smtClean="0"/>
              <a:t>2021/10/13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62C09D3-034B-429D-AD12-69A7F68D8F27}" type="slidenum">
              <a:rPr kumimoji="1" lang="ja-JP" altLang="en-US" smtClean="0"/>
              <a:t>‹#›</a:t>
            </a:fld>
            <a:endParaRPr kumimoji="1" lang="ja-JP" altLang="en-US"/>
          </a:p>
        </p:txBody>
      </p:sp>
    </p:spTree>
    <p:extLst>
      <p:ext uri="{BB962C8B-B14F-4D97-AF65-F5344CB8AC3E}">
        <p14:creationId xmlns:p14="http://schemas.microsoft.com/office/powerpoint/2010/main" val="317254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F44E7F3-1EEF-4BC5-A3B0-70A7A1A17F26}" type="datetimeFigureOut">
              <a:rPr kumimoji="1" lang="ja-JP" altLang="en-US" smtClean="0"/>
              <a:t>2021/10/13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62C09D3-034B-429D-AD12-69A7F68D8F27}" type="slidenum">
              <a:rPr kumimoji="1" lang="ja-JP" altLang="en-US" smtClean="0"/>
              <a:t>‹#›</a:t>
            </a:fld>
            <a:endParaRPr kumimoji="1" lang="ja-JP" altLang="en-US"/>
          </a:p>
        </p:txBody>
      </p:sp>
    </p:spTree>
    <p:extLst>
      <p:ext uri="{BB962C8B-B14F-4D97-AF65-F5344CB8AC3E}">
        <p14:creationId xmlns:p14="http://schemas.microsoft.com/office/powerpoint/2010/main" val="20819952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BF44E7F3-1EEF-4BC5-A3B0-70A7A1A17F26}" type="datetimeFigureOut">
              <a:rPr kumimoji="1" lang="ja-JP" altLang="en-US" smtClean="0"/>
              <a:t>2021/10/13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62C09D3-034B-429D-AD12-69A7F68D8F27}" type="slidenum">
              <a:rPr kumimoji="1" lang="ja-JP" altLang="en-US" smtClean="0"/>
              <a:t>‹#›</a:t>
            </a:fld>
            <a:endParaRPr kumimoji="1" lang="ja-JP" altLang="en-US"/>
          </a:p>
        </p:txBody>
      </p:sp>
    </p:spTree>
    <p:extLst>
      <p:ext uri="{BB962C8B-B14F-4D97-AF65-F5344CB8AC3E}">
        <p14:creationId xmlns:p14="http://schemas.microsoft.com/office/powerpoint/2010/main" val="4161285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BF44E7F3-1EEF-4BC5-A3B0-70A7A1A17F26}" type="datetimeFigureOut">
              <a:rPr kumimoji="1" lang="ja-JP" altLang="en-US" smtClean="0"/>
              <a:t>2021/10/13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62C09D3-034B-429D-AD12-69A7F68D8F27}" type="slidenum">
              <a:rPr kumimoji="1" lang="ja-JP" altLang="en-US" smtClean="0"/>
              <a:t>‹#›</a:t>
            </a:fld>
            <a:endParaRPr kumimoji="1" lang="ja-JP" altLang="en-US"/>
          </a:p>
        </p:txBody>
      </p:sp>
    </p:spTree>
    <p:extLst>
      <p:ext uri="{BB962C8B-B14F-4D97-AF65-F5344CB8AC3E}">
        <p14:creationId xmlns:p14="http://schemas.microsoft.com/office/powerpoint/2010/main" val="8097507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44E7F3-1EEF-4BC5-A3B0-70A7A1A17F26}" type="datetimeFigureOut">
              <a:rPr kumimoji="1" lang="ja-JP" altLang="en-US" smtClean="0"/>
              <a:t>2021/10/13</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2C09D3-034B-429D-AD12-69A7F68D8F27}" type="slidenum">
              <a:rPr kumimoji="1" lang="ja-JP" altLang="en-US" smtClean="0"/>
              <a:t>‹#›</a:t>
            </a:fld>
            <a:endParaRPr kumimoji="1" lang="ja-JP" altLang="en-US"/>
          </a:p>
        </p:txBody>
      </p:sp>
    </p:spTree>
    <p:extLst>
      <p:ext uri="{BB962C8B-B14F-4D97-AF65-F5344CB8AC3E}">
        <p14:creationId xmlns:p14="http://schemas.microsoft.com/office/powerpoint/2010/main" val="27729369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endParaRPr kumimoji="1" lang="ja-JP" altLang="en-US"/>
          </a:p>
        </p:txBody>
      </p:sp>
      <p:sp>
        <p:nvSpPr>
          <p:cNvPr id="3" name="サブタイトル 2"/>
          <p:cNvSpPr>
            <a:spLocks noGrp="1"/>
          </p:cNvSpPr>
          <p:nvPr>
            <p:ph type="subTitle" idx="1"/>
          </p:nvPr>
        </p:nvSpPr>
        <p:spPr/>
        <p:txBody>
          <a:bodyPr/>
          <a:lstStyle/>
          <a:p>
            <a:endParaRPr kumimoji="1" lang="ja-JP" altLang="en-US"/>
          </a:p>
        </p:txBody>
      </p:sp>
    </p:spTree>
    <p:extLst>
      <p:ext uri="{BB962C8B-B14F-4D97-AF65-F5344CB8AC3E}">
        <p14:creationId xmlns:p14="http://schemas.microsoft.com/office/powerpoint/2010/main" val="27706757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ext uri="{D42A27DB-BD31-4B8C-83A1-F6EECF244321}">
                <p14:modId xmlns:p14="http://schemas.microsoft.com/office/powerpoint/2010/main" val="3906774124"/>
              </p:ext>
            </p:extLst>
          </p:nvPr>
        </p:nvGraphicFramePr>
        <p:xfrm>
          <a:off x="147918" y="2108268"/>
          <a:ext cx="11950949" cy="1828800"/>
        </p:xfrm>
        <a:graphic>
          <a:graphicData uri="http://schemas.openxmlformats.org/drawingml/2006/table">
            <a:tbl>
              <a:tblPr firstRow="1" bandRow="1">
                <a:tableStyleId>{5C22544A-7EE6-4342-B048-85BDC9FD1C3A}</a:tableStyleId>
              </a:tblPr>
              <a:tblGrid>
                <a:gridCol w="2535828"/>
                <a:gridCol w="7658888"/>
                <a:gridCol w="1756233"/>
              </a:tblGrid>
              <a:tr h="0">
                <a:tc>
                  <a:txBody>
                    <a:bodyPr/>
                    <a:lstStyle/>
                    <a:p>
                      <a:pPr algn="ctr">
                        <a:spcAft>
                          <a:spcPts val="0"/>
                        </a:spcAft>
                        <a:tabLst>
                          <a:tab pos="762000" algn="l"/>
                        </a:tabLst>
                      </a:pPr>
                      <a:r>
                        <a:rPr lang="ja-JP" sz="1200" kern="100" dirty="0">
                          <a:effectLst/>
                        </a:rPr>
                        <a:t>対象疾患</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ja-JP" sz="1200" kern="100">
                          <a:effectLst/>
                        </a:rPr>
                        <a:t>試験名</a:t>
                      </a:r>
                    </a:p>
                    <a:p>
                      <a:pPr algn="ctr">
                        <a:spcAft>
                          <a:spcPts val="0"/>
                        </a:spcAft>
                      </a:pPr>
                      <a:r>
                        <a:rPr lang="ja-JP" sz="1200" kern="100">
                          <a:effectLst/>
                        </a:rPr>
                        <a:t>（使用する薬剤）</a:t>
                      </a:r>
                      <a:endParaRPr lang="ja-JP" sz="12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ja-JP" sz="1200" kern="100">
                          <a:effectLst/>
                        </a:rPr>
                        <a:t>試験の形態</a:t>
                      </a:r>
                    </a:p>
                    <a:p>
                      <a:pPr algn="ctr">
                        <a:spcAft>
                          <a:spcPts val="0"/>
                        </a:spcAft>
                      </a:pPr>
                      <a:r>
                        <a:rPr lang="ja-JP" sz="1200" kern="100">
                          <a:effectLst/>
                        </a:rPr>
                        <a:t>（運営組織）</a:t>
                      </a:r>
                      <a:endParaRPr lang="ja-JP" sz="12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r>
              <a:tr h="0">
                <a:tc>
                  <a:txBody>
                    <a:bodyPr/>
                    <a:lstStyle/>
                    <a:p>
                      <a:pPr algn="l">
                        <a:spcAft>
                          <a:spcPts val="0"/>
                        </a:spcAft>
                      </a:pPr>
                      <a:r>
                        <a:rPr lang="ja-JP" sz="1200" kern="100">
                          <a:effectLst/>
                        </a:rPr>
                        <a:t>子宮頸癌</a:t>
                      </a:r>
                      <a:r>
                        <a:rPr lang="en-US" sz="1200" kern="100">
                          <a:effectLst/>
                        </a:rPr>
                        <a:t>Ia2</a:t>
                      </a:r>
                      <a:r>
                        <a:rPr lang="ja-JP" sz="1200" kern="100">
                          <a:effectLst/>
                        </a:rPr>
                        <a:t>、</a:t>
                      </a:r>
                      <a:r>
                        <a:rPr lang="en-US" sz="1200" kern="100">
                          <a:effectLst/>
                        </a:rPr>
                        <a:t>Ib1</a:t>
                      </a:r>
                      <a:r>
                        <a:rPr lang="ja-JP" sz="1200" kern="100">
                          <a:effectLst/>
                        </a:rPr>
                        <a:t>、</a:t>
                      </a:r>
                      <a:r>
                        <a:rPr lang="en-US" sz="1200" kern="100">
                          <a:effectLst/>
                        </a:rPr>
                        <a:t>Ib2</a:t>
                      </a:r>
                      <a:r>
                        <a:rPr lang="ja-JP" sz="1200" kern="100">
                          <a:effectLst/>
                        </a:rPr>
                        <a:t>、</a:t>
                      </a:r>
                      <a:r>
                        <a:rPr lang="en-US" sz="1200" kern="100">
                          <a:effectLst/>
                        </a:rPr>
                        <a:t>IIa1</a:t>
                      </a:r>
                      <a:r>
                        <a:rPr lang="ja-JP" sz="1200" kern="100">
                          <a:effectLst/>
                        </a:rPr>
                        <a:t>期</a:t>
                      </a:r>
                      <a:endParaRPr lang="ja-JP" sz="12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l">
                        <a:spcAft>
                          <a:spcPts val="0"/>
                        </a:spcAft>
                      </a:pPr>
                      <a:r>
                        <a:rPr lang="ja-JP" sz="1200" kern="100">
                          <a:effectLst/>
                        </a:rPr>
                        <a:t>早期子宮頸癌におけるセンチネルリンパ節生検の国際共同検証試験（</a:t>
                      </a:r>
                      <a:r>
                        <a:rPr lang="en-US" sz="1200" kern="100">
                          <a:effectLst/>
                        </a:rPr>
                        <a:t>SENTICOL III</a:t>
                      </a:r>
                      <a:r>
                        <a:rPr lang="ja-JP" sz="1200" kern="100">
                          <a:effectLst/>
                        </a:rPr>
                        <a:t>試験）</a:t>
                      </a:r>
                      <a:endParaRPr lang="ja-JP" sz="12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l">
                        <a:spcAft>
                          <a:spcPts val="0"/>
                        </a:spcAft>
                      </a:pPr>
                      <a:r>
                        <a:rPr lang="ja-JP" sz="1200" kern="100">
                          <a:effectLst/>
                        </a:rPr>
                        <a:t>介入研究</a:t>
                      </a:r>
                    </a:p>
                    <a:p>
                      <a:pPr algn="l">
                        <a:spcAft>
                          <a:spcPts val="0"/>
                        </a:spcAft>
                      </a:pPr>
                      <a:r>
                        <a:rPr lang="ja-JP" sz="1200" kern="100">
                          <a:effectLst/>
                        </a:rPr>
                        <a:t>国際共同試験（</a:t>
                      </a:r>
                      <a:r>
                        <a:rPr lang="en-US" sz="1200" kern="100">
                          <a:effectLst/>
                        </a:rPr>
                        <a:t>GINECO</a:t>
                      </a:r>
                      <a:r>
                        <a:rPr lang="ja-JP" sz="1200" kern="100">
                          <a:effectLst/>
                        </a:rPr>
                        <a:t>）</a:t>
                      </a:r>
                      <a:endParaRPr lang="ja-JP" sz="12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r>
              <a:tr h="0">
                <a:tc>
                  <a:txBody>
                    <a:bodyPr/>
                    <a:lstStyle/>
                    <a:p>
                      <a:pPr algn="l">
                        <a:spcAft>
                          <a:spcPts val="0"/>
                        </a:spcAft>
                      </a:pPr>
                      <a:r>
                        <a:rPr lang="ja-JP" sz="1200" kern="100" dirty="0">
                          <a:effectLst/>
                        </a:rPr>
                        <a:t>プラチナ投与歴のある再発あるいは転移性子宮頸癌</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l">
                        <a:spcAft>
                          <a:spcPts val="0"/>
                        </a:spcAft>
                      </a:pPr>
                      <a:r>
                        <a:rPr lang="ja-JP" sz="1200" kern="100" dirty="0">
                          <a:effectLst/>
                        </a:rPr>
                        <a:t>プラチナ製剤既治療の子宮頸癌患者を対象とした</a:t>
                      </a:r>
                      <a:r>
                        <a:rPr lang="ja-JP" sz="1200" kern="100" dirty="0">
                          <a:solidFill>
                            <a:srgbClr val="FF0000"/>
                          </a:solidFill>
                          <a:effectLst/>
                        </a:rPr>
                        <a:t>ペムブロリズマブ</a:t>
                      </a:r>
                      <a:r>
                        <a:rPr lang="en-US" sz="1200" kern="100" dirty="0">
                          <a:effectLst/>
                        </a:rPr>
                        <a:t>(</a:t>
                      </a:r>
                      <a:r>
                        <a:rPr lang="ja-JP" sz="1200" kern="100" dirty="0">
                          <a:effectLst/>
                        </a:rPr>
                        <a:t>免疫チェックポイント阻害剤</a:t>
                      </a:r>
                      <a:r>
                        <a:rPr lang="en-US" sz="1200" kern="100" dirty="0">
                          <a:effectLst/>
                        </a:rPr>
                        <a:t>)</a:t>
                      </a:r>
                      <a:r>
                        <a:rPr lang="ja-JP" sz="1200" kern="100" dirty="0">
                          <a:effectLst/>
                        </a:rPr>
                        <a:t>及び</a:t>
                      </a:r>
                      <a:r>
                        <a:rPr lang="ja-JP" sz="1200" kern="100" dirty="0">
                          <a:solidFill>
                            <a:srgbClr val="FF0000"/>
                          </a:solidFill>
                          <a:effectLst/>
                        </a:rPr>
                        <a:t>オラパリブ</a:t>
                      </a:r>
                      <a:r>
                        <a:rPr lang="ja-JP" sz="1200" kern="100" dirty="0">
                          <a:effectLst/>
                        </a:rPr>
                        <a:t>（</a:t>
                      </a:r>
                      <a:r>
                        <a:rPr lang="en-US" sz="1200" kern="100" dirty="0">
                          <a:effectLst/>
                        </a:rPr>
                        <a:t>PARP</a:t>
                      </a:r>
                      <a:r>
                        <a:rPr lang="ja-JP" sz="1200" kern="100" dirty="0">
                          <a:effectLst/>
                        </a:rPr>
                        <a:t>阻害剤）併用療法第</a:t>
                      </a:r>
                      <a:r>
                        <a:rPr lang="en-US" sz="1200" kern="100" dirty="0">
                          <a:effectLst/>
                        </a:rPr>
                        <a:t>II</a:t>
                      </a:r>
                      <a:r>
                        <a:rPr lang="ja-JP" sz="1200" kern="100" dirty="0">
                          <a:effectLst/>
                        </a:rPr>
                        <a:t>相試験</a:t>
                      </a:r>
                      <a:r>
                        <a:rPr lang="en-US" sz="1200" kern="100" dirty="0">
                          <a:effectLst/>
                        </a:rPr>
                        <a:t> (GOTIC-025)</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l">
                        <a:spcAft>
                          <a:spcPts val="0"/>
                        </a:spcAft>
                      </a:pPr>
                      <a:r>
                        <a:rPr lang="ja-JP" sz="1200" kern="100" dirty="0">
                          <a:effectLst/>
                        </a:rPr>
                        <a:t>第</a:t>
                      </a:r>
                      <a:r>
                        <a:rPr lang="en-US" sz="1200" kern="100" dirty="0">
                          <a:effectLst/>
                        </a:rPr>
                        <a:t>2</a:t>
                      </a:r>
                      <a:r>
                        <a:rPr lang="ja-JP" sz="1200" kern="100" dirty="0">
                          <a:effectLst/>
                        </a:rPr>
                        <a:t>相単群試験</a:t>
                      </a:r>
                    </a:p>
                    <a:p>
                      <a:pPr algn="l">
                        <a:spcAft>
                          <a:spcPts val="0"/>
                        </a:spcAft>
                      </a:pPr>
                      <a:r>
                        <a:rPr lang="ja-JP" sz="1200" kern="100" dirty="0">
                          <a:effectLst/>
                        </a:rPr>
                        <a:t>国内多施設共同試験</a:t>
                      </a:r>
                    </a:p>
                    <a:p>
                      <a:pPr algn="l">
                        <a:spcAft>
                          <a:spcPts val="0"/>
                        </a:spcAft>
                      </a:pPr>
                      <a:r>
                        <a:rPr lang="ja-JP" sz="1200" kern="100" dirty="0">
                          <a:effectLst/>
                        </a:rPr>
                        <a:t>医師主導治験</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r>
              <a:tr h="0">
                <a:tc>
                  <a:txBody>
                    <a:bodyPr/>
                    <a:lstStyle/>
                    <a:p>
                      <a:pPr algn="l">
                        <a:spcAft>
                          <a:spcPts val="0"/>
                        </a:spcAft>
                      </a:pPr>
                      <a:r>
                        <a:rPr lang="ja-JP" sz="1200" kern="100" dirty="0">
                          <a:effectLst/>
                        </a:rPr>
                        <a:t>プラチナ投与歴のある再発あるいは転移性子宮頸癌</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l">
                        <a:spcAft>
                          <a:spcPts val="0"/>
                        </a:spcAft>
                      </a:pPr>
                      <a:r>
                        <a:rPr lang="ja-JP" sz="1200" kern="100" dirty="0">
                          <a:effectLst/>
                        </a:rPr>
                        <a:t>再発性または転移性子宮頸癌の二次又は三次治療患者を対象に</a:t>
                      </a:r>
                      <a:r>
                        <a:rPr lang="en-US" sz="1200" kern="100" dirty="0" err="1">
                          <a:solidFill>
                            <a:srgbClr val="FF0000"/>
                          </a:solidFill>
                          <a:effectLst/>
                        </a:rPr>
                        <a:t>tisotumab</a:t>
                      </a:r>
                      <a:r>
                        <a:rPr lang="en-US" sz="1200" kern="100" dirty="0">
                          <a:solidFill>
                            <a:srgbClr val="FF0000"/>
                          </a:solidFill>
                          <a:effectLst/>
                        </a:rPr>
                        <a:t> </a:t>
                      </a:r>
                      <a:r>
                        <a:rPr lang="en-US" sz="1200" kern="100" dirty="0" err="1">
                          <a:solidFill>
                            <a:srgbClr val="FF0000"/>
                          </a:solidFill>
                          <a:effectLst/>
                        </a:rPr>
                        <a:t>vedotin</a:t>
                      </a:r>
                      <a:r>
                        <a:rPr lang="ja-JP" sz="1200" kern="100" dirty="0" err="1">
                          <a:effectLst/>
                        </a:rPr>
                        <a:t>と治</a:t>
                      </a:r>
                      <a:r>
                        <a:rPr lang="ja-JP" sz="1200" kern="100" dirty="0">
                          <a:effectLst/>
                        </a:rPr>
                        <a:t>験担当医師が選択した化学療法を比較検討する、第</a:t>
                      </a:r>
                      <a:r>
                        <a:rPr lang="en-US" sz="1200" kern="100" dirty="0">
                          <a:effectLst/>
                        </a:rPr>
                        <a:t>III</a:t>
                      </a:r>
                      <a:r>
                        <a:rPr lang="ja-JP" sz="1200" kern="100" dirty="0">
                          <a:effectLst/>
                        </a:rPr>
                        <a:t>相、無作為化、非盲検試験（</a:t>
                      </a:r>
                      <a:r>
                        <a:rPr lang="en-US" sz="1200" kern="100" dirty="0">
                          <a:effectLst/>
                        </a:rPr>
                        <a:t>SGNTV-003</a:t>
                      </a:r>
                      <a:r>
                        <a:rPr lang="ja-JP" sz="1200" kern="100" dirty="0">
                          <a:effectLst/>
                        </a:rPr>
                        <a:t>試験）</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l">
                        <a:spcAft>
                          <a:spcPts val="0"/>
                        </a:spcAft>
                      </a:pPr>
                      <a:r>
                        <a:rPr lang="ja-JP" sz="1200" kern="100" dirty="0">
                          <a:effectLst/>
                        </a:rPr>
                        <a:t>第</a:t>
                      </a:r>
                      <a:r>
                        <a:rPr lang="en-US" sz="1200" kern="100" dirty="0">
                          <a:effectLst/>
                        </a:rPr>
                        <a:t>III</a:t>
                      </a:r>
                      <a:r>
                        <a:rPr lang="ja-JP" sz="1200" kern="100" dirty="0">
                          <a:effectLst/>
                        </a:rPr>
                        <a:t>相試験</a:t>
                      </a:r>
                    </a:p>
                    <a:p>
                      <a:pPr algn="l">
                        <a:spcAft>
                          <a:spcPts val="0"/>
                        </a:spcAft>
                      </a:pPr>
                      <a:r>
                        <a:rPr lang="ja-JP" sz="1200" kern="100" dirty="0">
                          <a:effectLst/>
                        </a:rPr>
                        <a:t>国際共同</a:t>
                      </a:r>
                    </a:p>
                    <a:p>
                      <a:pPr algn="l">
                        <a:spcAft>
                          <a:spcPts val="0"/>
                        </a:spcAft>
                      </a:pPr>
                      <a:r>
                        <a:rPr lang="en-US" sz="1200" kern="100" dirty="0">
                          <a:effectLst/>
                        </a:rPr>
                        <a:t> </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r>
            </a:tbl>
          </a:graphicData>
        </a:graphic>
      </p:graphicFrame>
      <p:graphicFrame>
        <p:nvGraphicFramePr>
          <p:cNvPr id="3" name="表 2"/>
          <p:cNvGraphicFramePr>
            <a:graphicFrameLocks noGrp="1"/>
          </p:cNvGraphicFramePr>
          <p:nvPr>
            <p:extLst>
              <p:ext uri="{D42A27DB-BD31-4B8C-83A1-F6EECF244321}">
                <p14:modId xmlns:p14="http://schemas.microsoft.com/office/powerpoint/2010/main" val="265284645"/>
              </p:ext>
            </p:extLst>
          </p:nvPr>
        </p:nvGraphicFramePr>
        <p:xfrm>
          <a:off x="161364" y="4294808"/>
          <a:ext cx="11929036" cy="1097280"/>
        </p:xfrm>
        <a:graphic>
          <a:graphicData uri="http://schemas.openxmlformats.org/drawingml/2006/table">
            <a:tbl>
              <a:tblPr firstRow="1" bandRow="1">
                <a:tableStyleId>{5C22544A-7EE6-4342-B048-85BDC9FD1C3A}</a:tableStyleId>
              </a:tblPr>
              <a:tblGrid>
                <a:gridCol w="2602421"/>
                <a:gridCol w="7586964"/>
                <a:gridCol w="1739651"/>
              </a:tblGrid>
              <a:tr h="0">
                <a:tc>
                  <a:txBody>
                    <a:bodyPr/>
                    <a:lstStyle/>
                    <a:p>
                      <a:pPr algn="ctr">
                        <a:spcAft>
                          <a:spcPts val="0"/>
                        </a:spcAft>
                        <a:tabLst>
                          <a:tab pos="762000" algn="l"/>
                        </a:tabLst>
                      </a:pPr>
                      <a:r>
                        <a:rPr lang="ja-JP" sz="1200" kern="100" dirty="0">
                          <a:effectLst/>
                        </a:rPr>
                        <a:t>対象疾患</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ja-JP" sz="1200" kern="100">
                          <a:effectLst/>
                        </a:rPr>
                        <a:t>試験名</a:t>
                      </a:r>
                    </a:p>
                    <a:p>
                      <a:pPr algn="ctr">
                        <a:spcAft>
                          <a:spcPts val="0"/>
                        </a:spcAft>
                      </a:pPr>
                      <a:r>
                        <a:rPr lang="ja-JP" sz="1200" kern="100">
                          <a:effectLst/>
                        </a:rPr>
                        <a:t>（使用する薬剤）</a:t>
                      </a:r>
                      <a:endParaRPr lang="ja-JP" sz="12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ja-JP" sz="1200" kern="100">
                          <a:effectLst/>
                        </a:rPr>
                        <a:t>試験の形態</a:t>
                      </a:r>
                    </a:p>
                    <a:p>
                      <a:pPr algn="ctr">
                        <a:spcAft>
                          <a:spcPts val="0"/>
                        </a:spcAft>
                      </a:pPr>
                      <a:r>
                        <a:rPr lang="ja-JP" sz="1200" kern="100">
                          <a:effectLst/>
                        </a:rPr>
                        <a:t>（運営組織）</a:t>
                      </a:r>
                      <a:endParaRPr lang="ja-JP" sz="12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r>
              <a:tr h="0">
                <a:tc>
                  <a:txBody>
                    <a:bodyPr/>
                    <a:lstStyle/>
                    <a:p>
                      <a:pPr algn="l">
                        <a:spcAft>
                          <a:spcPts val="0"/>
                        </a:spcAft>
                      </a:pPr>
                      <a:r>
                        <a:rPr lang="ja-JP" sz="1200" kern="100" dirty="0">
                          <a:effectLst/>
                        </a:rPr>
                        <a:t>子宮体癌　術後</a:t>
                      </a:r>
                    </a:p>
                    <a:p>
                      <a:pPr algn="l">
                        <a:spcAft>
                          <a:spcPts val="0"/>
                        </a:spcAft>
                      </a:pPr>
                      <a:r>
                        <a:rPr lang="ja-JP" sz="1200" kern="100" dirty="0">
                          <a:effectLst/>
                        </a:rPr>
                        <a:t>筋層浸潤あり</a:t>
                      </a:r>
                      <a:r>
                        <a:rPr lang="en-US" sz="1200" kern="100" dirty="0" err="1">
                          <a:effectLst/>
                        </a:rPr>
                        <a:t>StageI</a:t>
                      </a:r>
                      <a:r>
                        <a:rPr lang="en-US" sz="1200" kern="100" dirty="0">
                          <a:effectLst/>
                        </a:rPr>
                        <a:t>-II</a:t>
                      </a:r>
                      <a:r>
                        <a:rPr lang="ja-JP" sz="1200" kern="100" dirty="0">
                          <a:effectLst/>
                        </a:rPr>
                        <a:t>非類内膜癌もしくは</a:t>
                      </a:r>
                      <a:r>
                        <a:rPr lang="en-US" sz="1200" kern="100" dirty="0">
                          <a:effectLst/>
                        </a:rPr>
                        <a:t>p53</a:t>
                      </a:r>
                      <a:r>
                        <a:rPr lang="ja-JP" sz="1200" kern="100" dirty="0">
                          <a:effectLst/>
                        </a:rPr>
                        <a:t>変異パターン、</a:t>
                      </a:r>
                      <a:r>
                        <a:rPr lang="en-US" sz="1200" kern="100" dirty="0">
                          <a:effectLst/>
                        </a:rPr>
                        <a:t>Stage III/IV</a:t>
                      </a:r>
                      <a:r>
                        <a:rPr lang="ja-JP" sz="1200" kern="100" dirty="0">
                          <a:effectLst/>
                        </a:rPr>
                        <a:t>全組織型</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sz="1200" kern="100" dirty="0">
                          <a:effectLst/>
                        </a:rPr>
                        <a:t>根治手術後の初発高リスク子宮体癌患者を対象とした術後化学療法＋</a:t>
                      </a:r>
                      <a:r>
                        <a:rPr lang="en-US" sz="1200" kern="100" dirty="0" smtClean="0">
                          <a:solidFill>
                            <a:srgbClr val="FF0000"/>
                          </a:solidFill>
                          <a:effectLst/>
                        </a:rPr>
                        <a:t>MK-3475</a:t>
                      </a:r>
                      <a:r>
                        <a:rPr lang="ja-JP" altLang="ja-JP" sz="1200" kern="100" dirty="0" smtClean="0">
                          <a:solidFill>
                            <a:srgbClr val="FF0000"/>
                          </a:solidFill>
                          <a:effectLst/>
                        </a:rPr>
                        <a:t>（ペムブロリズマブ）</a:t>
                      </a:r>
                      <a:endParaRPr lang="ja-JP" altLang="ja-JP" sz="1200" kern="100" dirty="0" smtClean="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pPr>
                      <a:r>
                        <a:rPr lang="ja-JP" sz="1200" kern="100" dirty="0" smtClean="0">
                          <a:effectLst/>
                        </a:rPr>
                        <a:t>と</a:t>
                      </a:r>
                      <a:r>
                        <a:rPr lang="ja-JP" sz="1200" kern="100" dirty="0">
                          <a:effectLst/>
                        </a:rPr>
                        <a:t>術後化学療法＋ プラセボを比較する第Ⅲ相、無作為化、二重盲検試験</a:t>
                      </a:r>
                      <a:r>
                        <a:rPr lang="en-US" sz="1200" kern="100" dirty="0">
                          <a:effectLst/>
                        </a:rPr>
                        <a:t>*</a:t>
                      </a:r>
                      <a:r>
                        <a:rPr lang="ja-JP" sz="1200" kern="100" dirty="0">
                          <a:effectLst/>
                        </a:rPr>
                        <a:t>（</a:t>
                      </a:r>
                      <a:r>
                        <a:rPr lang="en-US" sz="1200" kern="100" dirty="0">
                          <a:effectLst/>
                        </a:rPr>
                        <a:t>KEYNOTE-B21</a:t>
                      </a:r>
                      <a:r>
                        <a:rPr lang="ja-JP" sz="1200" kern="100" dirty="0">
                          <a:effectLst/>
                        </a:rPr>
                        <a:t>）</a:t>
                      </a:r>
                    </a:p>
                    <a:p>
                      <a:pPr algn="ctr">
                        <a:spcAft>
                          <a:spcPts val="0"/>
                        </a:spcAft>
                      </a:pPr>
                      <a:r>
                        <a:rPr lang="ja-JP" sz="1200" kern="100" dirty="0">
                          <a:effectLst/>
                        </a:rPr>
                        <a:t>（パクリタキセル</a:t>
                      </a:r>
                      <a:r>
                        <a:rPr lang="en-US" sz="1200" kern="100" dirty="0">
                          <a:effectLst/>
                        </a:rPr>
                        <a:t>+</a:t>
                      </a:r>
                      <a:r>
                        <a:rPr lang="ja-JP" sz="1200" kern="100" dirty="0">
                          <a:effectLst/>
                        </a:rPr>
                        <a:t>パクリタキセル</a:t>
                      </a:r>
                      <a:r>
                        <a:rPr lang="en-US" sz="1200" kern="100" dirty="0">
                          <a:effectLst/>
                        </a:rPr>
                        <a:t>+ MK-3475 (</a:t>
                      </a:r>
                      <a:r>
                        <a:rPr lang="ja-JP" sz="1200" kern="100" dirty="0">
                          <a:effectLst/>
                        </a:rPr>
                        <a:t>抗</a:t>
                      </a:r>
                      <a:r>
                        <a:rPr lang="en-US" sz="1200" kern="100" dirty="0">
                          <a:effectLst/>
                        </a:rPr>
                        <a:t>PD-1</a:t>
                      </a:r>
                      <a:r>
                        <a:rPr lang="ja-JP" sz="1200" kern="100" dirty="0">
                          <a:effectLst/>
                        </a:rPr>
                        <a:t>抗体製剤</a:t>
                      </a:r>
                      <a:r>
                        <a:rPr lang="en-US" sz="1200" kern="100" dirty="0">
                          <a:effectLst/>
                        </a:rPr>
                        <a:t>) / Placebo</a:t>
                      </a:r>
                      <a:r>
                        <a:rPr lang="ja-JP" sz="1200" kern="100" dirty="0">
                          <a:effectLst/>
                        </a:rPr>
                        <a:t>）</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l">
                        <a:spcAft>
                          <a:spcPts val="0"/>
                        </a:spcAft>
                      </a:pPr>
                      <a:r>
                        <a:rPr lang="ja-JP" sz="1200" kern="100" dirty="0">
                          <a:effectLst/>
                        </a:rPr>
                        <a:t>第</a:t>
                      </a:r>
                      <a:r>
                        <a:rPr lang="en-US" sz="1200" kern="100" dirty="0">
                          <a:effectLst/>
                        </a:rPr>
                        <a:t>III</a:t>
                      </a:r>
                      <a:r>
                        <a:rPr lang="ja-JP" sz="1200" kern="100" dirty="0">
                          <a:effectLst/>
                        </a:rPr>
                        <a:t>相試験</a:t>
                      </a:r>
                    </a:p>
                    <a:p>
                      <a:pPr algn="l">
                        <a:spcAft>
                          <a:spcPts val="0"/>
                        </a:spcAft>
                      </a:pPr>
                      <a:r>
                        <a:rPr lang="ja-JP" sz="1200" kern="100" dirty="0">
                          <a:effectLst/>
                        </a:rPr>
                        <a:t>国際共同</a:t>
                      </a:r>
                    </a:p>
                    <a:p>
                      <a:pPr algn="l">
                        <a:spcAft>
                          <a:spcPts val="0"/>
                        </a:spcAft>
                      </a:pPr>
                      <a:r>
                        <a:rPr lang="ja-JP" sz="1200" kern="100" dirty="0">
                          <a:effectLst/>
                        </a:rPr>
                        <a:t>（婦人科悪性腫瘍化学療法研究機構</a:t>
                      </a:r>
                      <a:r>
                        <a:rPr lang="en-US" sz="1200" kern="100" dirty="0">
                          <a:effectLst/>
                        </a:rPr>
                        <a:t>: GOG</a:t>
                      </a:r>
                      <a:r>
                        <a:rPr lang="ja-JP" sz="1200" kern="100" dirty="0">
                          <a:effectLst/>
                        </a:rPr>
                        <a:t>）</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r>
            </a:tbl>
          </a:graphicData>
        </a:graphic>
      </p:graphicFrame>
      <p:graphicFrame>
        <p:nvGraphicFramePr>
          <p:cNvPr id="4" name="表 3"/>
          <p:cNvGraphicFramePr>
            <a:graphicFrameLocks noGrp="1"/>
          </p:cNvGraphicFramePr>
          <p:nvPr>
            <p:extLst>
              <p:ext uri="{D42A27DB-BD31-4B8C-83A1-F6EECF244321}">
                <p14:modId xmlns:p14="http://schemas.microsoft.com/office/powerpoint/2010/main" val="3989925346"/>
              </p:ext>
            </p:extLst>
          </p:nvPr>
        </p:nvGraphicFramePr>
        <p:xfrm>
          <a:off x="134471" y="575350"/>
          <a:ext cx="11944107" cy="1178560"/>
        </p:xfrm>
        <a:graphic>
          <a:graphicData uri="http://schemas.openxmlformats.org/drawingml/2006/table">
            <a:tbl>
              <a:tblPr firstRow="1" bandRow="1">
                <a:tableStyleId>{5C22544A-7EE6-4342-B048-85BDC9FD1C3A}</a:tableStyleId>
              </a:tblPr>
              <a:tblGrid>
                <a:gridCol w="2548640"/>
                <a:gridCol w="7661684"/>
                <a:gridCol w="1733783"/>
              </a:tblGrid>
              <a:tr h="0">
                <a:tc>
                  <a:txBody>
                    <a:bodyPr/>
                    <a:lstStyle/>
                    <a:p>
                      <a:pPr algn="ctr">
                        <a:spcAft>
                          <a:spcPts val="0"/>
                        </a:spcAft>
                        <a:tabLst>
                          <a:tab pos="762000" algn="l"/>
                        </a:tabLst>
                      </a:pPr>
                      <a:r>
                        <a:rPr lang="ja-JP" sz="1200" kern="100" dirty="0">
                          <a:effectLst/>
                        </a:rPr>
                        <a:t>対象疾患</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ja-JP" sz="1200" kern="100" dirty="0">
                          <a:effectLst/>
                        </a:rPr>
                        <a:t>試験名</a:t>
                      </a:r>
                    </a:p>
                    <a:p>
                      <a:pPr algn="ctr">
                        <a:spcAft>
                          <a:spcPts val="0"/>
                        </a:spcAft>
                      </a:pPr>
                      <a:r>
                        <a:rPr lang="ja-JP" sz="1200" kern="100" dirty="0">
                          <a:effectLst/>
                        </a:rPr>
                        <a:t>（使用する薬剤）</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ja-JP" sz="1200" kern="100">
                          <a:effectLst/>
                        </a:rPr>
                        <a:t>試験の</a:t>
                      </a:r>
                      <a:r>
                        <a:rPr lang="en-US" sz="1200" kern="100">
                          <a:effectLst/>
                        </a:rPr>
                        <a:t>phase</a:t>
                      </a:r>
                      <a:endParaRPr lang="ja-JP" sz="1200" kern="100">
                        <a:effectLst/>
                      </a:endParaRPr>
                    </a:p>
                    <a:p>
                      <a:pPr algn="ctr">
                        <a:spcAft>
                          <a:spcPts val="0"/>
                        </a:spcAft>
                      </a:pPr>
                      <a:r>
                        <a:rPr lang="ja-JP" sz="1200" kern="100">
                          <a:effectLst/>
                        </a:rPr>
                        <a:t>（運営組織）</a:t>
                      </a:r>
                      <a:endParaRPr lang="ja-JP" sz="12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r>
              <a:tr h="0">
                <a:tc>
                  <a:txBody>
                    <a:bodyPr/>
                    <a:lstStyle/>
                    <a:p>
                      <a:pPr algn="l">
                        <a:spcAft>
                          <a:spcPts val="0"/>
                        </a:spcAft>
                      </a:pPr>
                      <a:r>
                        <a:rPr lang="ja-JP" sz="1200" kern="100" dirty="0">
                          <a:effectLst/>
                        </a:rPr>
                        <a:t>プラチナ抵抗性または不応性卵巣癌</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marL="144145" indent="144145" algn="ctr" hangingPunct="0">
                        <a:lnSpc>
                          <a:spcPts val="1600"/>
                        </a:lnSpc>
                        <a:spcAft>
                          <a:spcPts val="0"/>
                        </a:spcAft>
                      </a:pPr>
                      <a:r>
                        <a:rPr lang="ja-JP" sz="1200" kern="100" dirty="0">
                          <a:effectLst/>
                        </a:rPr>
                        <a:t>再発プラチナ抵抗性または不応性卵巣癌、卵管癌又は原発性腹膜癌女性患者を対象に、</a:t>
                      </a:r>
                      <a:r>
                        <a:rPr lang="ja-JP" sz="1200" kern="100" dirty="0">
                          <a:solidFill>
                            <a:srgbClr val="FF0000"/>
                          </a:solidFill>
                          <a:effectLst/>
                        </a:rPr>
                        <a:t>セジラニブ</a:t>
                      </a:r>
                      <a:r>
                        <a:rPr lang="ja-JP" sz="1200" kern="100" dirty="0">
                          <a:effectLst/>
                        </a:rPr>
                        <a:t>と</a:t>
                      </a:r>
                      <a:r>
                        <a:rPr lang="ja-JP" sz="1200" kern="100" dirty="0">
                          <a:solidFill>
                            <a:srgbClr val="FF0000"/>
                          </a:solidFill>
                          <a:effectLst/>
                        </a:rPr>
                        <a:t>オラパリブ</a:t>
                      </a:r>
                      <a:r>
                        <a:rPr lang="ja-JP" sz="1200" kern="100" dirty="0">
                          <a:effectLst/>
                        </a:rPr>
                        <a:t>の併用を、</a:t>
                      </a:r>
                      <a:r>
                        <a:rPr lang="ja-JP" sz="1200" kern="100" dirty="0">
                          <a:solidFill>
                            <a:srgbClr val="FF0000"/>
                          </a:solidFill>
                          <a:effectLst/>
                        </a:rPr>
                        <a:t>セジラニブ</a:t>
                      </a:r>
                      <a:r>
                        <a:rPr lang="ja-JP" sz="1200" kern="100" dirty="0">
                          <a:effectLst/>
                        </a:rPr>
                        <a:t>単剤又は</a:t>
                      </a:r>
                      <a:r>
                        <a:rPr lang="ja-JP" sz="1200" kern="100" dirty="0">
                          <a:solidFill>
                            <a:srgbClr val="FF0000"/>
                          </a:solidFill>
                          <a:effectLst/>
                        </a:rPr>
                        <a:t>オラパリブ</a:t>
                      </a:r>
                      <a:r>
                        <a:rPr lang="ja-JP" sz="1200" kern="100" dirty="0">
                          <a:effectLst/>
                        </a:rPr>
                        <a:t>単剤又は標準的な化学療法と比較するランダム化第</a:t>
                      </a:r>
                      <a:r>
                        <a:rPr lang="en-US" sz="1200" kern="100" dirty="0">
                          <a:effectLst/>
                        </a:rPr>
                        <a:t>II/III</a:t>
                      </a:r>
                      <a:r>
                        <a:rPr lang="ja-JP" sz="1200" kern="100" dirty="0">
                          <a:effectLst/>
                        </a:rPr>
                        <a:t>相試験</a:t>
                      </a:r>
                      <a:r>
                        <a:rPr lang="en-US" sz="1200" kern="100" dirty="0">
                          <a:effectLst/>
                        </a:rPr>
                        <a:t>*</a:t>
                      </a:r>
                      <a:r>
                        <a:rPr lang="ja-JP" sz="1200" kern="100" dirty="0">
                          <a:effectLst/>
                        </a:rPr>
                        <a:t>（</a:t>
                      </a:r>
                      <a:r>
                        <a:rPr lang="en-US" sz="1200" kern="100" dirty="0">
                          <a:effectLst/>
                        </a:rPr>
                        <a:t>NRG-005 COCOS</a:t>
                      </a:r>
                      <a:r>
                        <a:rPr lang="ja-JP" sz="1200" kern="100" dirty="0">
                          <a:effectLst/>
                        </a:rPr>
                        <a:t>）</a:t>
                      </a:r>
                    </a:p>
                    <a:p>
                      <a:pPr marL="144145" indent="144145" algn="ctr" hangingPunct="0">
                        <a:lnSpc>
                          <a:spcPts val="1600"/>
                        </a:lnSpc>
                        <a:spcAft>
                          <a:spcPts val="0"/>
                        </a:spcAft>
                      </a:pPr>
                      <a:r>
                        <a:rPr lang="ja-JP" sz="1200" kern="100" dirty="0">
                          <a:effectLst/>
                        </a:rPr>
                        <a:t>（セジラニブ（チロシンキナーゼ阻害薬）、オラパリブ）</a:t>
                      </a:r>
                      <a:endParaRPr lang="ja-JP" sz="12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l">
                        <a:spcAft>
                          <a:spcPts val="0"/>
                        </a:spcAft>
                      </a:pPr>
                      <a:r>
                        <a:rPr lang="ja-JP" sz="1200" kern="100" dirty="0">
                          <a:effectLst/>
                        </a:rPr>
                        <a:t>第</a:t>
                      </a:r>
                      <a:r>
                        <a:rPr lang="en-US" sz="1200" kern="100" dirty="0">
                          <a:effectLst/>
                        </a:rPr>
                        <a:t>II/III</a:t>
                      </a:r>
                      <a:r>
                        <a:rPr lang="ja-JP" sz="1200" kern="100" dirty="0">
                          <a:effectLst/>
                        </a:rPr>
                        <a:t>相試験</a:t>
                      </a:r>
                    </a:p>
                    <a:p>
                      <a:pPr algn="l">
                        <a:spcAft>
                          <a:spcPts val="0"/>
                        </a:spcAft>
                      </a:pPr>
                      <a:r>
                        <a:rPr lang="ja-JP" sz="1200" kern="100" dirty="0">
                          <a:effectLst/>
                        </a:rPr>
                        <a:t>国際共同</a:t>
                      </a:r>
                    </a:p>
                    <a:p>
                      <a:pPr algn="l">
                        <a:spcAft>
                          <a:spcPts val="0"/>
                        </a:spcAft>
                      </a:pPr>
                      <a:r>
                        <a:rPr lang="en-US" sz="1200" kern="100" dirty="0">
                          <a:effectLst/>
                        </a:rPr>
                        <a:t> </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r>
            </a:tbl>
          </a:graphicData>
        </a:graphic>
      </p:graphicFrame>
      <p:graphicFrame>
        <p:nvGraphicFramePr>
          <p:cNvPr id="5" name="表 4"/>
          <p:cNvGraphicFramePr>
            <a:graphicFrameLocks noGrp="1"/>
          </p:cNvGraphicFramePr>
          <p:nvPr>
            <p:extLst>
              <p:ext uri="{D42A27DB-BD31-4B8C-83A1-F6EECF244321}">
                <p14:modId xmlns:p14="http://schemas.microsoft.com/office/powerpoint/2010/main" val="1700842213"/>
              </p:ext>
            </p:extLst>
          </p:nvPr>
        </p:nvGraphicFramePr>
        <p:xfrm>
          <a:off x="161364" y="5686584"/>
          <a:ext cx="11940989" cy="914400"/>
        </p:xfrm>
        <a:graphic>
          <a:graphicData uri="http://schemas.openxmlformats.org/drawingml/2006/table">
            <a:tbl>
              <a:tblPr firstRow="1" bandRow="1">
                <a:tableStyleId>{5C22544A-7EE6-4342-B048-85BDC9FD1C3A}</a:tableStyleId>
              </a:tblPr>
              <a:tblGrid>
                <a:gridCol w="2588790"/>
                <a:gridCol w="7625434"/>
                <a:gridCol w="1726765"/>
              </a:tblGrid>
              <a:tr h="0">
                <a:tc>
                  <a:txBody>
                    <a:bodyPr/>
                    <a:lstStyle/>
                    <a:p>
                      <a:pPr algn="ctr">
                        <a:spcAft>
                          <a:spcPts val="0"/>
                        </a:spcAft>
                        <a:tabLst>
                          <a:tab pos="762000" algn="l"/>
                        </a:tabLst>
                      </a:pPr>
                      <a:r>
                        <a:rPr lang="ja-JP" sz="1200" kern="100" dirty="0">
                          <a:effectLst/>
                        </a:rPr>
                        <a:t>対象疾患</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ja-JP" sz="1200" kern="100" dirty="0">
                          <a:effectLst/>
                        </a:rPr>
                        <a:t>試験名</a:t>
                      </a:r>
                    </a:p>
                    <a:p>
                      <a:pPr algn="ctr">
                        <a:spcAft>
                          <a:spcPts val="0"/>
                        </a:spcAft>
                      </a:pPr>
                      <a:r>
                        <a:rPr lang="ja-JP" sz="1200" kern="100" dirty="0">
                          <a:effectLst/>
                        </a:rPr>
                        <a:t>（使用する薬剤）</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ja-JP" sz="1200" kern="100">
                          <a:effectLst/>
                        </a:rPr>
                        <a:t>試験の形態</a:t>
                      </a:r>
                    </a:p>
                    <a:p>
                      <a:pPr algn="ctr">
                        <a:spcAft>
                          <a:spcPts val="0"/>
                        </a:spcAft>
                      </a:pPr>
                      <a:r>
                        <a:rPr lang="ja-JP" sz="1200" kern="100">
                          <a:effectLst/>
                        </a:rPr>
                        <a:t>（運営組織）</a:t>
                      </a:r>
                      <a:endParaRPr lang="ja-JP" sz="12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r>
              <a:tr h="0">
                <a:tc>
                  <a:txBody>
                    <a:bodyPr/>
                    <a:lstStyle/>
                    <a:p>
                      <a:pPr algn="l">
                        <a:spcAft>
                          <a:spcPts val="0"/>
                        </a:spcAft>
                      </a:pPr>
                      <a:r>
                        <a:rPr lang="ja-JP" sz="1200" kern="100" dirty="0">
                          <a:effectLst/>
                        </a:rPr>
                        <a:t>再発婦人科がん患者：進行・再発の腫瘍遺伝子変異量高スコア（</a:t>
                      </a:r>
                      <a:r>
                        <a:rPr lang="en-US" sz="1200" kern="100" dirty="0">
                          <a:effectLst/>
                        </a:rPr>
                        <a:t>TMB-High</a:t>
                      </a:r>
                      <a:r>
                        <a:rPr lang="ja-JP" sz="1200" kern="100" dirty="0">
                          <a:effectLst/>
                        </a:rPr>
                        <a:t>）の固形癌</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sz="1200" kern="100" dirty="0">
                          <a:effectLst/>
                        </a:rPr>
                        <a:t>進行性固形がん患者を対象にバイオマーカーを評価することを目的とした</a:t>
                      </a:r>
                      <a:r>
                        <a:rPr lang="en-US" sz="1200" kern="100" dirty="0" smtClean="0">
                          <a:solidFill>
                            <a:srgbClr val="FF0000"/>
                          </a:solidFill>
                          <a:effectLst/>
                        </a:rPr>
                        <a:t>MK-3475</a:t>
                      </a:r>
                      <a:r>
                        <a:rPr lang="ja-JP" altLang="ja-JP" sz="1200" kern="100" dirty="0" smtClean="0">
                          <a:solidFill>
                            <a:srgbClr val="FF0000"/>
                          </a:solidFill>
                          <a:effectLst/>
                        </a:rPr>
                        <a:t>（ペムブロリズマブ）</a:t>
                      </a:r>
                      <a:endParaRPr lang="ja-JP" altLang="ja-JP" sz="1200" kern="100" dirty="0" smtClean="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endParaRPr>
                    </a:p>
                    <a:p>
                      <a:pPr algn="ctr">
                        <a:spcAft>
                          <a:spcPts val="0"/>
                        </a:spcAft>
                      </a:pPr>
                      <a:r>
                        <a:rPr lang="ja-JP" sz="1200" kern="100" dirty="0" smtClean="0">
                          <a:effectLst/>
                        </a:rPr>
                        <a:t>の</a:t>
                      </a:r>
                      <a:r>
                        <a:rPr lang="ja-JP" sz="1200" kern="100" dirty="0">
                          <a:effectLst/>
                        </a:rPr>
                        <a:t>臨床試験（</a:t>
                      </a:r>
                      <a:r>
                        <a:rPr lang="en-US" sz="1200" kern="100" dirty="0">
                          <a:effectLst/>
                        </a:rPr>
                        <a:t>KEYNOTE-158</a:t>
                      </a:r>
                      <a:r>
                        <a:rPr lang="ja-JP" sz="1200" kern="100" dirty="0" smtClean="0">
                          <a:effectLst/>
                        </a:rPr>
                        <a:t>）</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l">
                        <a:spcAft>
                          <a:spcPts val="0"/>
                        </a:spcAft>
                      </a:pPr>
                      <a:r>
                        <a:rPr lang="ja-JP" sz="1200" kern="100" dirty="0">
                          <a:effectLst/>
                        </a:rPr>
                        <a:t>第</a:t>
                      </a:r>
                      <a:r>
                        <a:rPr lang="en-US" sz="1200" kern="100" dirty="0">
                          <a:effectLst/>
                        </a:rPr>
                        <a:t>II</a:t>
                      </a:r>
                      <a:r>
                        <a:rPr lang="ja-JP" sz="1200" kern="100" dirty="0">
                          <a:effectLst/>
                        </a:rPr>
                        <a:t>相試験</a:t>
                      </a:r>
                    </a:p>
                    <a:p>
                      <a:pPr algn="l">
                        <a:spcAft>
                          <a:spcPts val="0"/>
                        </a:spcAft>
                      </a:pPr>
                      <a:r>
                        <a:rPr lang="ja-JP" sz="1200" kern="100" dirty="0">
                          <a:effectLst/>
                        </a:rPr>
                        <a:t>国際共同</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r>
            </a:tbl>
          </a:graphicData>
        </a:graphic>
      </p:graphicFrame>
      <p:sp>
        <p:nvSpPr>
          <p:cNvPr id="6" name="Rectangle 1"/>
          <p:cNvSpPr>
            <a:spLocks noChangeArrowheads="1"/>
          </p:cNvSpPr>
          <p:nvPr/>
        </p:nvSpPr>
        <p:spPr bwMode="auto">
          <a:xfrm>
            <a:off x="0" y="0"/>
            <a:ext cx="2877711"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144463" eaLnBrk="0" fontAlgn="base" hangingPunct="0">
              <a:spcBef>
                <a:spcPct val="0"/>
              </a:spcBef>
              <a:spcAft>
                <a:spcPct val="0"/>
              </a:spcAft>
              <a:tabLst>
                <a:tab pos="762000" algn="l"/>
              </a:tabLst>
              <a:defRPr>
                <a:solidFill>
                  <a:schemeClr val="tx1"/>
                </a:solidFill>
                <a:latin typeface="Arial" panose="020B0604020202020204" pitchFamily="34" charset="0"/>
              </a:defRPr>
            </a:lvl1pPr>
            <a:lvl2pPr eaLnBrk="0" fontAlgn="base" hangingPunct="0">
              <a:spcBef>
                <a:spcPct val="0"/>
              </a:spcBef>
              <a:spcAft>
                <a:spcPct val="0"/>
              </a:spcAft>
              <a:tabLst>
                <a:tab pos="762000" algn="l"/>
              </a:tabLst>
              <a:defRPr>
                <a:solidFill>
                  <a:schemeClr val="tx1"/>
                </a:solidFill>
                <a:latin typeface="Arial" panose="020B0604020202020204" pitchFamily="34" charset="0"/>
              </a:defRPr>
            </a:lvl2pPr>
            <a:lvl3pPr eaLnBrk="0" fontAlgn="base" hangingPunct="0">
              <a:spcBef>
                <a:spcPct val="0"/>
              </a:spcBef>
              <a:spcAft>
                <a:spcPct val="0"/>
              </a:spcAft>
              <a:tabLst>
                <a:tab pos="762000" algn="l"/>
              </a:tabLst>
              <a:defRPr>
                <a:solidFill>
                  <a:schemeClr val="tx1"/>
                </a:solidFill>
                <a:latin typeface="Arial" panose="020B0604020202020204" pitchFamily="34" charset="0"/>
              </a:defRPr>
            </a:lvl3pPr>
            <a:lvl4pPr eaLnBrk="0" fontAlgn="base" hangingPunct="0">
              <a:spcBef>
                <a:spcPct val="0"/>
              </a:spcBef>
              <a:spcAft>
                <a:spcPct val="0"/>
              </a:spcAft>
              <a:tabLst>
                <a:tab pos="762000" algn="l"/>
              </a:tabLst>
              <a:defRPr>
                <a:solidFill>
                  <a:schemeClr val="tx1"/>
                </a:solidFill>
                <a:latin typeface="Arial" panose="020B0604020202020204" pitchFamily="34" charset="0"/>
              </a:defRPr>
            </a:lvl4pPr>
            <a:lvl5pPr eaLnBrk="0" fontAlgn="base" hangingPunct="0">
              <a:spcBef>
                <a:spcPct val="0"/>
              </a:spcBef>
              <a:spcAft>
                <a:spcPct val="0"/>
              </a:spcAft>
              <a:tabLst>
                <a:tab pos="762000" algn="l"/>
              </a:tabLst>
              <a:defRPr>
                <a:solidFill>
                  <a:schemeClr val="tx1"/>
                </a:solidFill>
                <a:latin typeface="Arial" panose="020B0604020202020204" pitchFamily="34" charset="0"/>
              </a:defRPr>
            </a:lvl5pPr>
            <a:lvl6pPr eaLnBrk="0" fontAlgn="base" hangingPunct="0">
              <a:spcBef>
                <a:spcPct val="0"/>
              </a:spcBef>
              <a:spcAft>
                <a:spcPct val="0"/>
              </a:spcAft>
              <a:tabLst>
                <a:tab pos="762000" algn="l"/>
              </a:tabLst>
              <a:defRPr>
                <a:solidFill>
                  <a:schemeClr val="tx1"/>
                </a:solidFill>
                <a:latin typeface="Arial" panose="020B0604020202020204" pitchFamily="34" charset="0"/>
              </a:defRPr>
            </a:lvl6pPr>
            <a:lvl7pPr eaLnBrk="0" fontAlgn="base" hangingPunct="0">
              <a:spcBef>
                <a:spcPct val="0"/>
              </a:spcBef>
              <a:spcAft>
                <a:spcPct val="0"/>
              </a:spcAft>
              <a:tabLst>
                <a:tab pos="762000" algn="l"/>
              </a:tabLst>
              <a:defRPr>
                <a:solidFill>
                  <a:schemeClr val="tx1"/>
                </a:solidFill>
                <a:latin typeface="Arial" panose="020B0604020202020204" pitchFamily="34" charset="0"/>
              </a:defRPr>
            </a:lvl7pPr>
            <a:lvl8pPr eaLnBrk="0" fontAlgn="base" hangingPunct="0">
              <a:spcBef>
                <a:spcPct val="0"/>
              </a:spcBef>
              <a:spcAft>
                <a:spcPct val="0"/>
              </a:spcAft>
              <a:tabLst>
                <a:tab pos="762000" algn="l"/>
              </a:tabLst>
              <a:defRPr>
                <a:solidFill>
                  <a:schemeClr val="tx1"/>
                </a:solidFill>
                <a:latin typeface="Arial" panose="020B0604020202020204" pitchFamily="34" charset="0"/>
              </a:defRPr>
            </a:lvl8pPr>
            <a:lvl9pPr eaLnBrk="0" fontAlgn="base" hangingPunct="0">
              <a:spcBef>
                <a:spcPct val="0"/>
              </a:spcBef>
              <a:spcAft>
                <a:spcPct val="0"/>
              </a:spcAft>
              <a:tabLst>
                <a:tab pos="762000" algn="l"/>
              </a:tabLst>
              <a:defRPr>
                <a:solidFill>
                  <a:schemeClr val="tx1"/>
                </a:solidFill>
                <a:latin typeface="Arial" panose="020B0604020202020204" pitchFamily="34" charset="0"/>
              </a:defRPr>
            </a:lvl9pPr>
          </a:lstStyle>
          <a:p>
            <a:pPr marL="0" marR="0" lvl="0" indent="144463" algn="l" defTabSz="914400" rtl="0" eaLnBrk="0" fontAlgn="base" latinLnBrk="0" hangingPunct="0">
              <a:lnSpc>
                <a:spcPct val="100000"/>
              </a:lnSpc>
              <a:spcBef>
                <a:spcPct val="0"/>
              </a:spcBef>
              <a:spcAft>
                <a:spcPct val="0"/>
              </a:spcAft>
              <a:buClrTx/>
              <a:buSzTx/>
              <a:buFontTx/>
              <a:buNone/>
              <a:tabLst>
                <a:tab pos="762000" algn="l"/>
              </a:tabLst>
            </a:pPr>
            <a:r>
              <a:rPr kumimoji="0" lang="ja-JP" altLang="ja-JP" sz="1400" b="0" i="0" u="none" strike="noStrike" cap="none" normalizeH="0" baseline="0" dirty="0" smtClean="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　</a:t>
            </a:r>
            <a:endParaRPr kumimoji="0" lang="ja-JP" altLang="ja-JP" sz="1400" b="0" i="0" u="none" strike="noStrike" cap="none" normalizeH="0" baseline="0" dirty="0" smtClean="0">
              <a:ln>
                <a:noFill/>
              </a:ln>
              <a:solidFill>
                <a:schemeClr val="tx1"/>
              </a:solidFill>
              <a:effectLst/>
            </a:endParaRPr>
          </a:p>
          <a:p>
            <a:pPr marR="0" lvl="0" indent="0" algn="l" defTabSz="914400" rtl="0" eaLnBrk="0" fontAlgn="base" latinLnBrk="0" hangingPunct="0">
              <a:lnSpc>
                <a:spcPct val="100000"/>
              </a:lnSpc>
              <a:spcBef>
                <a:spcPct val="0"/>
              </a:spcBef>
              <a:spcAft>
                <a:spcPct val="0"/>
              </a:spcAft>
              <a:buClrTx/>
              <a:buSzTx/>
              <a:tabLst>
                <a:tab pos="762000" algn="l"/>
              </a:tabLst>
            </a:pPr>
            <a:r>
              <a:rPr kumimoji="0" lang="ja-JP" altLang="en-US" sz="1400" b="0" i="0" u="none" strike="noStrike" cap="none" normalizeH="0" baseline="0" dirty="0" smtClean="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１．</a:t>
            </a:r>
            <a:r>
              <a:rPr kumimoji="0" lang="ja-JP" altLang="ja-JP" sz="1400" b="0" i="0" u="none" strike="noStrike" cap="none" normalizeH="0" baseline="0" dirty="0" smtClean="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子宮頸部病変および子宮頸癌</a:t>
            </a:r>
            <a:endParaRPr kumimoji="0" lang="ja-JP" altLang="ja-JP" sz="1400" b="0" i="0" u="none" strike="noStrike" cap="none" normalizeH="0" baseline="0" dirty="0" smtClean="0">
              <a:ln>
                <a:noFill/>
              </a:ln>
              <a:solidFill>
                <a:schemeClr val="tx1"/>
              </a:solidFill>
              <a:effectLst/>
            </a:endParaRPr>
          </a:p>
          <a:p>
            <a:pPr marL="0" marR="0" lvl="0" indent="144463" algn="l" defTabSz="914400" rtl="0" eaLnBrk="0" fontAlgn="base" latinLnBrk="0" hangingPunct="0">
              <a:lnSpc>
                <a:spcPct val="100000"/>
              </a:lnSpc>
              <a:spcBef>
                <a:spcPct val="0"/>
              </a:spcBef>
              <a:spcAft>
                <a:spcPct val="0"/>
              </a:spcAft>
              <a:buClrTx/>
              <a:buSzTx/>
              <a:buFontTx/>
              <a:buNone/>
              <a:tabLst>
                <a:tab pos="762000" algn="l"/>
              </a:tabLst>
            </a:pPr>
            <a:endParaRPr kumimoji="0" lang="ja-JP" altLang="en-US" sz="1400" b="0" i="0" u="none" strike="noStrike" cap="none" normalizeH="0" baseline="0" dirty="0" smtClean="0">
              <a:ln>
                <a:noFill/>
              </a:ln>
              <a:solidFill>
                <a:schemeClr val="tx1"/>
              </a:solidFill>
              <a:effectLst/>
            </a:endParaRPr>
          </a:p>
        </p:txBody>
      </p:sp>
      <p:sp>
        <p:nvSpPr>
          <p:cNvPr id="7" name="Rectangle 1"/>
          <p:cNvSpPr>
            <a:spLocks noChangeArrowheads="1"/>
          </p:cNvSpPr>
          <p:nvPr/>
        </p:nvSpPr>
        <p:spPr bwMode="auto">
          <a:xfrm>
            <a:off x="0" y="1755275"/>
            <a:ext cx="1261884"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144463" eaLnBrk="0" fontAlgn="base" hangingPunct="0">
              <a:spcBef>
                <a:spcPct val="0"/>
              </a:spcBef>
              <a:spcAft>
                <a:spcPct val="0"/>
              </a:spcAft>
              <a:tabLst>
                <a:tab pos="762000" algn="l"/>
              </a:tabLst>
              <a:defRPr>
                <a:solidFill>
                  <a:schemeClr val="tx1"/>
                </a:solidFill>
                <a:latin typeface="Arial" panose="020B0604020202020204" pitchFamily="34" charset="0"/>
              </a:defRPr>
            </a:lvl1pPr>
            <a:lvl2pPr eaLnBrk="0" fontAlgn="base" hangingPunct="0">
              <a:spcBef>
                <a:spcPct val="0"/>
              </a:spcBef>
              <a:spcAft>
                <a:spcPct val="0"/>
              </a:spcAft>
              <a:tabLst>
                <a:tab pos="762000" algn="l"/>
              </a:tabLst>
              <a:defRPr>
                <a:solidFill>
                  <a:schemeClr val="tx1"/>
                </a:solidFill>
                <a:latin typeface="Arial" panose="020B0604020202020204" pitchFamily="34" charset="0"/>
              </a:defRPr>
            </a:lvl2pPr>
            <a:lvl3pPr eaLnBrk="0" fontAlgn="base" hangingPunct="0">
              <a:spcBef>
                <a:spcPct val="0"/>
              </a:spcBef>
              <a:spcAft>
                <a:spcPct val="0"/>
              </a:spcAft>
              <a:tabLst>
                <a:tab pos="762000" algn="l"/>
              </a:tabLst>
              <a:defRPr>
                <a:solidFill>
                  <a:schemeClr val="tx1"/>
                </a:solidFill>
                <a:latin typeface="Arial" panose="020B0604020202020204" pitchFamily="34" charset="0"/>
              </a:defRPr>
            </a:lvl3pPr>
            <a:lvl4pPr eaLnBrk="0" fontAlgn="base" hangingPunct="0">
              <a:spcBef>
                <a:spcPct val="0"/>
              </a:spcBef>
              <a:spcAft>
                <a:spcPct val="0"/>
              </a:spcAft>
              <a:tabLst>
                <a:tab pos="762000" algn="l"/>
              </a:tabLst>
              <a:defRPr>
                <a:solidFill>
                  <a:schemeClr val="tx1"/>
                </a:solidFill>
                <a:latin typeface="Arial" panose="020B0604020202020204" pitchFamily="34" charset="0"/>
              </a:defRPr>
            </a:lvl4pPr>
            <a:lvl5pPr eaLnBrk="0" fontAlgn="base" hangingPunct="0">
              <a:spcBef>
                <a:spcPct val="0"/>
              </a:spcBef>
              <a:spcAft>
                <a:spcPct val="0"/>
              </a:spcAft>
              <a:tabLst>
                <a:tab pos="762000" algn="l"/>
              </a:tabLst>
              <a:defRPr>
                <a:solidFill>
                  <a:schemeClr val="tx1"/>
                </a:solidFill>
                <a:latin typeface="Arial" panose="020B0604020202020204" pitchFamily="34" charset="0"/>
              </a:defRPr>
            </a:lvl5pPr>
            <a:lvl6pPr eaLnBrk="0" fontAlgn="base" hangingPunct="0">
              <a:spcBef>
                <a:spcPct val="0"/>
              </a:spcBef>
              <a:spcAft>
                <a:spcPct val="0"/>
              </a:spcAft>
              <a:tabLst>
                <a:tab pos="762000" algn="l"/>
              </a:tabLst>
              <a:defRPr>
                <a:solidFill>
                  <a:schemeClr val="tx1"/>
                </a:solidFill>
                <a:latin typeface="Arial" panose="020B0604020202020204" pitchFamily="34" charset="0"/>
              </a:defRPr>
            </a:lvl6pPr>
            <a:lvl7pPr eaLnBrk="0" fontAlgn="base" hangingPunct="0">
              <a:spcBef>
                <a:spcPct val="0"/>
              </a:spcBef>
              <a:spcAft>
                <a:spcPct val="0"/>
              </a:spcAft>
              <a:tabLst>
                <a:tab pos="762000" algn="l"/>
              </a:tabLst>
              <a:defRPr>
                <a:solidFill>
                  <a:schemeClr val="tx1"/>
                </a:solidFill>
                <a:latin typeface="Arial" panose="020B0604020202020204" pitchFamily="34" charset="0"/>
              </a:defRPr>
            </a:lvl7pPr>
            <a:lvl8pPr eaLnBrk="0" fontAlgn="base" hangingPunct="0">
              <a:spcBef>
                <a:spcPct val="0"/>
              </a:spcBef>
              <a:spcAft>
                <a:spcPct val="0"/>
              </a:spcAft>
              <a:tabLst>
                <a:tab pos="762000" algn="l"/>
              </a:tabLst>
              <a:defRPr>
                <a:solidFill>
                  <a:schemeClr val="tx1"/>
                </a:solidFill>
                <a:latin typeface="Arial" panose="020B0604020202020204" pitchFamily="34" charset="0"/>
              </a:defRPr>
            </a:lvl8pPr>
            <a:lvl9pPr eaLnBrk="0" fontAlgn="base" hangingPunct="0">
              <a:spcBef>
                <a:spcPct val="0"/>
              </a:spcBef>
              <a:spcAft>
                <a:spcPct val="0"/>
              </a:spcAft>
              <a:tabLst>
                <a:tab pos="762000" algn="l"/>
              </a:tabLst>
              <a:defRPr>
                <a:solidFill>
                  <a:schemeClr val="tx1"/>
                </a:solidFill>
                <a:latin typeface="Arial" panose="020B0604020202020204" pitchFamily="34" charset="0"/>
              </a:defRPr>
            </a:lvl9pPr>
          </a:lstStyle>
          <a:p>
            <a:pPr marR="0" lvl="0" indent="0" algn="l" defTabSz="914400" rtl="0" eaLnBrk="0" fontAlgn="base" latinLnBrk="0" hangingPunct="0">
              <a:lnSpc>
                <a:spcPct val="100000"/>
              </a:lnSpc>
              <a:spcBef>
                <a:spcPct val="0"/>
              </a:spcBef>
              <a:spcAft>
                <a:spcPct val="0"/>
              </a:spcAft>
              <a:buClrTx/>
              <a:buSzTx/>
              <a:tabLst>
                <a:tab pos="762000" algn="l"/>
              </a:tabLst>
            </a:pPr>
            <a:r>
              <a:rPr kumimoji="0" lang="ja-JP" altLang="en-US" sz="1400" b="0" i="0" u="none" strike="noStrike" cap="none" normalizeH="0" baseline="0" dirty="0" smtClean="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２．</a:t>
            </a:r>
            <a:r>
              <a:rPr kumimoji="0" lang="ja-JP" altLang="ja-JP" sz="1400" b="0" i="0" u="none" strike="noStrike" cap="none" normalizeH="0" baseline="0" dirty="0" smtClean="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子宮体癌</a:t>
            </a:r>
            <a:endParaRPr kumimoji="0" lang="ja-JP" altLang="ja-JP" sz="1400" b="0" i="0" u="none" strike="noStrike" cap="none" normalizeH="0" baseline="0" dirty="0" smtClean="0">
              <a:ln>
                <a:noFill/>
              </a:ln>
              <a:solidFill>
                <a:schemeClr val="tx1"/>
              </a:solidFill>
              <a:effectLst/>
            </a:endParaRPr>
          </a:p>
        </p:txBody>
      </p:sp>
      <p:sp>
        <p:nvSpPr>
          <p:cNvPr id="8" name="Rectangle 1"/>
          <p:cNvSpPr>
            <a:spLocks noChangeArrowheads="1"/>
          </p:cNvSpPr>
          <p:nvPr/>
        </p:nvSpPr>
        <p:spPr bwMode="auto">
          <a:xfrm>
            <a:off x="0" y="5392088"/>
            <a:ext cx="1218923"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144463" eaLnBrk="0" fontAlgn="base" hangingPunct="0">
              <a:spcBef>
                <a:spcPct val="0"/>
              </a:spcBef>
              <a:spcAft>
                <a:spcPct val="0"/>
              </a:spcAft>
              <a:tabLst>
                <a:tab pos="762000" algn="l"/>
              </a:tabLst>
              <a:defRPr>
                <a:solidFill>
                  <a:schemeClr val="tx1"/>
                </a:solidFill>
                <a:latin typeface="Arial" panose="020B0604020202020204" pitchFamily="34" charset="0"/>
              </a:defRPr>
            </a:lvl1pPr>
            <a:lvl2pPr eaLnBrk="0" fontAlgn="base" hangingPunct="0">
              <a:spcBef>
                <a:spcPct val="0"/>
              </a:spcBef>
              <a:spcAft>
                <a:spcPct val="0"/>
              </a:spcAft>
              <a:tabLst>
                <a:tab pos="762000" algn="l"/>
              </a:tabLst>
              <a:defRPr>
                <a:solidFill>
                  <a:schemeClr val="tx1"/>
                </a:solidFill>
                <a:latin typeface="Arial" panose="020B0604020202020204" pitchFamily="34" charset="0"/>
              </a:defRPr>
            </a:lvl2pPr>
            <a:lvl3pPr eaLnBrk="0" fontAlgn="base" hangingPunct="0">
              <a:spcBef>
                <a:spcPct val="0"/>
              </a:spcBef>
              <a:spcAft>
                <a:spcPct val="0"/>
              </a:spcAft>
              <a:tabLst>
                <a:tab pos="762000" algn="l"/>
              </a:tabLst>
              <a:defRPr>
                <a:solidFill>
                  <a:schemeClr val="tx1"/>
                </a:solidFill>
                <a:latin typeface="Arial" panose="020B0604020202020204" pitchFamily="34" charset="0"/>
              </a:defRPr>
            </a:lvl3pPr>
            <a:lvl4pPr eaLnBrk="0" fontAlgn="base" hangingPunct="0">
              <a:spcBef>
                <a:spcPct val="0"/>
              </a:spcBef>
              <a:spcAft>
                <a:spcPct val="0"/>
              </a:spcAft>
              <a:tabLst>
                <a:tab pos="762000" algn="l"/>
              </a:tabLst>
              <a:defRPr>
                <a:solidFill>
                  <a:schemeClr val="tx1"/>
                </a:solidFill>
                <a:latin typeface="Arial" panose="020B0604020202020204" pitchFamily="34" charset="0"/>
              </a:defRPr>
            </a:lvl4pPr>
            <a:lvl5pPr eaLnBrk="0" fontAlgn="base" hangingPunct="0">
              <a:spcBef>
                <a:spcPct val="0"/>
              </a:spcBef>
              <a:spcAft>
                <a:spcPct val="0"/>
              </a:spcAft>
              <a:tabLst>
                <a:tab pos="762000" algn="l"/>
              </a:tabLst>
              <a:defRPr>
                <a:solidFill>
                  <a:schemeClr val="tx1"/>
                </a:solidFill>
                <a:latin typeface="Arial" panose="020B0604020202020204" pitchFamily="34" charset="0"/>
              </a:defRPr>
            </a:lvl5pPr>
            <a:lvl6pPr eaLnBrk="0" fontAlgn="base" hangingPunct="0">
              <a:spcBef>
                <a:spcPct val="0"/>
              </a:spcBef>
              <a:spcAft>
                <a:spcPct val="0"/>
              </a:spcAft>
              <a:tabLst>
                <a:tab pos="762000" algn="l"/>
              </a:tabLst>
              <a:defRPr>
                <a:solidFill>
                  <a:schemeClr val="tx1"/>
                </a:solidFill>
                <a:latin typeface="Arial" panose="020B0604020202020204" pitchFamily="34" charset="0"/>
              </a:defRPr>
            </a:lvl6pPr>
            <a:lvl7pPr eaLnBrk="0" fontAlgn="base" hangingPunct="0">
              <a:spcBef>
                <a:spcPct val="0"/>
              </a:spcBef>
              <a:spcAft>
                <a:spcPct val="0"/>
              </a:spcAft>
              <a:tabLst>
                <a:tab pos="762000" algn="l"/>
              </a:tabLst>
              <a:defRPr>
                <a:solidFill>
                  <a:schemeClr val="tx1"/>
                </a:solidFill>
                <a:latin typeface="Arial" panose="020B0604020202020204" pitchFamily="34" charset="0"/>
              </a:defRPr>
            </a:lvl7pPr>
            <a:lvl8pPr eaLnBrk="0" fontAlgn="base" hangingPunct="0">
              <a:spcBef>
                <a:spcPct val="0"/>
              </a:spcBef>
              <a:spcAft>
                <a:spcPct val="0"/>
              </a:spcAft>
              <a:tabLst>
                <a:tab pos="762000" algn="l"/>
              </a:tabLst>
              <a:defRPr>
                <a:solidFill>
                  <a:schemeClr val="tx1"/>
                </a:solidFill>
                <a:latin typeface="Arial" panose="020B0604020202020204" pitchFamily="34" charset="0"/>
              </a:defRPr>
            </a:lvl8pPr>
            <a:lvl9pPr eaLnBrk="0" fontAlgn="base" hangingPunct="0">
              <a:spcBef>
                <a:spcPct val="0"/>
              </a:spcBef>
              <a:spcAft>
                <a:spcPct val="0"/>
              </a:spcAft>
              <a:tabLst>
                <a:tab pos="762000" algn="l"/>
              </a:tabLst>
              <a:defRPr>
                <a:solidFill>
                  <a:schemeClr val="tx1"/>
                </a:solidFill>
                <a:latin typeface="Arial" panose="020B0604020202020204" pitchFamily="34" charset="0"/>
              </a:defRPr>
            </a:lvl9pPr>
          </a:lstStyle>
          <a:p>
            <a:pPr marL="0" marR="0" lvl="0" indent="144463" algn="l" defTabSz="914400" rtl="0" eaLnBrk="0" fontAlgn="base" latinLnBrk="0" hangingPunct="0">
              <a:lnSpc>
                <a:spcPct val="100000"/>
              </a:lnSpc>
              <a:spcBef>
                <a:spcPct val="0"/>
              </a:spcBef>
              <a:spcAft>
                <a:spcPct val="0"/>
              </a:spcAft>
              <a:buClrTx/>
              <a:buSzTx/>
              <a:buFontTx/>
              <a:buNone/>
              <a:tabLst>
                <a:tab pos="762000" algn="l"/>
              </a:tabLst>
            </a:pPr>
            <a:r>
              <a:rPr kumimoji="0" lang="en-US" altLang="ja-JP" sz="1400" b="0" i="0" u="none" strike="noStrike" cap="none" normalizeH="0" baseline="0" dirty="0" smtClean="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4.</a:t>
            </a:r>
            <a:r>
              <a:rPr kumimoji="0" lang="ja-JP" altLang="en-US" sz="1400" b="0" i="0" u="none" strike="noStrike" cap="none" normalizeH="0" baseline="0" dirty="0" smtClean="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　その他</a:t>
            </a:r>
            <a:endParaRPr kumimoji="0" lang="ja-JP" altLang="en-US" sz="1400" b="0" i="0" u="none" strike="noStrike" cap="none" normalizeH="0" baseline="0" dirty="0" smtClean="0">
              <a:ln>
                <a:noFill/>
              </a:ln>
              <a:solidFill>
                <a:schemeClr val="tx1"/>
              </a:solidFill>
              <a:effectLst/>
            </a:endParaRPr>
          </a:p>
        </p:txBody>
      </p:sp>
      <p:sp>
        <p:nvSpPr>
          <p:cNvPr id="9" name="Rectangle 1"/>
          <p:cNvSpPr>
            <a:spLocks noChangeArrowheads="1"/>
          </p:cNvSpPr>
          <p:nvPr/>
        </p:nvSpPr>
        <p:spPr bwMode="auto">
          <a:xfrm>
            <a:off x="0" y="3956253"/>
            <a:ext cx="108234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144463" eaLnBrk="0" fontAlgn="base" hangingPunct="0">
              <a:spcBef>
                <a:spcPct val="0"/>
              </a:spcBef>
              <a:spcAft>
                <a:spcPct val="0"/>
              </a:spcAft>
              <a:tabLst>
                <a:tab pos="762000" algn="l"/>
              </a:tabLst>
              <a:defRPr>
                <a:solidFill>
                  <a:schemeClr val="tx1"/>
                </a:solidFill>
                <a:latin typeface="Arial" panose="020B0604020202020204" pitchFamily="34" charset="0"/>
              </a:defRPr>
            </a:lvl1pPr>
            <a:lvl2pPr eaLnBrk="0" fontAlgn="base" hangingPunct="0">
              <a:spcBef>
                <a:spcPct val="0"/>
              </a:spcBef>
              <a:spcAft>
                <a:spcPct val="0"/>
              </a:spcAft>
              <a:tabLst>
                <a:tab pos="762000" algn="l"/>
              </a:tabLst>
              <a:defRPr>
                <a:solidFill>
                  <a:schemeClr val="tx1"/>
                </a:solidFill>
                <a:latin typeface="Arial" panose="020B0604020202020204" pitchFamily="34" charset="0"/>
              </a:defRPr>
            </a:lvl2pPr>
            <a:lvl3pPr eaLnBrk="0" fontAlgn="base" hangingPunct="0">
              <a:spcBef>
                <a:spcPct val="0"/>
              </a:spcBef>
              <a:spcAft>
                <a:spcPct val="0"/>
              </a:spcAft>
              <a:tabLst>
                <a:tab pos="762000" algn="l"/>
              </a:tabLst>
              <a:defRPr>
                <a:solidFill>
                  <a:schemeClr val="tx1"/>
                </a:solidFill>
                <a:latin typeface="Arial" panose="020B0604020202020204" pitchFamily="34" charset="0"/>
              </a:defRPr>
            </a:lvl3pPr>
            <a:lvl4pPr eaLnBrk="0" fontAlgn="base" hangingPunct="0">
              <a:spcBef>
                <a:spcPct val="0"/>
              </a:spcBef>
              <a:spcAft>
                <a:spcPct val="0"/>
              </a:spcAft>
              <a:tabLst>
                <a:tab pos="762000" algn="l"/>
              </a:tabLst>
              <a:defRPr>
                <a:solidFill>
                  <a:schemeClr val="tx1"/>
                </a:solidFill>
                <a:latin typeface="Arial" panose="020B0604020202020204" pitchFamily="34" charset="0"/>
              </a:defRPr>
            </a:lvl4pPr>
            <a:lvl5pPr eaLnBrk="0" fontAlgn="base" hangingPunct="0">
              <a:spcBef>
                <a:spcPct val="0"/>
              </a:spcBef>
              <a:spcAft>
                <a:spcPct val="0"/>
              </a:spcAft>
              <a:tabLst>
                <a:tab pos="762000" algn="l"/>
              </a:tabLst>
              <a:defRPr>
                <a:solidFill>
                  <a:schemeClr val="tx1"/>
                </a:solidFill>
                <a:latin typeface="Arial" panose="020B0604020202020204" pitchFamily="34" charset="0"/>
              </a:defRPr>
            </a:lvl5pPr>
            <a:lvl6pPr eaLnBrk="0" fontAlgn="base" hangingPunct="0">
              <a:spcBef>
                <a:spcPct val="0"/>
              </a:spcBef>
              <a:spcAft>
                <a:spcPct val="0"/>
              </a:spcAft>
              <a:tabLst>
                <a:tab pos="762000" algn="l"/>
              </a:tabLst>
              <a:defRPr>
                <a:solidFill>
                  <a:schemeClr val="tx1"/>
                </a:solidFill>
                <a:latin typeface="Arial" panose="020B0604020202020204" pitchFamily="34" charset="0"/>
              </a:defRPr>
            </a:lvl6pPr>
            <a:lvl7pPr eaLnBrk="0" fontAlgn="base" hangingPunct="0">
              <a:spcBef>
                <a:spcPct val="0"/>
              </a:spcBef>
              <a:spcAft>
                <a:spcPct val="0"/>
              </a:spcAft>
              <a:tabLst>
                <a:tab pos="762000" algn="l"/>
              </a:tabLst>
              <a:defRPr>
                <a:solidFill>
                  <a:schemeClr val="tx1"/>
                </a:solidFill>
                <a:latin typeface="Arial" panose="020B0604020202020204" pitchFamily="34" charset="0"/>
              </a:defRPr>
            </a:lvl7pPr>
            <a:lvl8pPr eaLnBrk="0" fontAlgn="base" hangingPunct="0">
              <a:spcBef>
                <a:spcPct val="0"/>
              </a:spcBef>
              <a:spcAft>
                <a:spcPct val="0"/>
              </a:spcAft>
              <a:tabLst>
                <a:tab pos="762000" algn="l"/>
              </a:tabLst>
              <a:defRPr>
                <a:solidFill>
                  <a:schemeClr val="tx1"/>
                </a:solidFill>
                <a:latin typeface="Arial" panose="020B0604020202020204" pitchFamily="34" charset="0"/>
              </a:defRPr>
            </a:lvl8pPr>
            <a:lvl9pPr eaLnBrk="0" fontAlgn="base" hangingPunct="0">
              <a:spcBef>
                <a:spcPct val="0"/>
              </a:spcBef>
              <a:spcAft>
                <a:spcPct val="0"/>
              </a:spcAft>
              <a:tabLst>
                <a:tab pos="762000" algn="l"/>
              </a:tabLst>
              <a:defRPr>
                <a:solidFill>
                  <a:schemeClr val="tx1"/>
                </a:solidFill>
                <a:latin typeface="Arial" panose="020B0604020202020204" pitchFamily="34" charset="0"/>
              </a:defRPr>
            </a:lvl9pPr>
          </a:lstStyle>
          <a:p>
            <a:pPr marR="0" lvl="0" indent="0" algn="l" defTabSz="914400" rtl="0" eaLnBrk="0" fontAlgn="base" latinLnBrk="0" hangingPunct="0">
              <a:lnSpc>
                <a:spcPct val="100000"/>
              </a:lnSpc>
              <a:spcBef>
                <a:spcPct val="0"/>
              </a:spcBef>
              <a:spcAft>
                <a:spcPct val="0"/>
              </a:spcAft>
              <a:buClrTx/>
              <a:buSzTx/>
              <a:tabLst>
                <a:tab pos="762000" algn="l"/>
              </a:tabLst>
            </a:pPr>
            <a:r>
              <a:rPr kumimoji="0" lang="ja-JP" altLang="en-US" sz="1400" b="0" i="0" u="none" strike="noStrike" cap="none" normalizeH="0" baseline="0" dirty="0" smtClean="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３．</a:t>
            </a:r>
            <a:r>
              <a:rPr kumimoji="0" lang="ja-JP" altLang="ja-JP" sz="1400" b="0" i="0" u="none" strike="noStrike" cap="none" normalizeH="0" baseline="0" dirty="0" smtClean="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卵巣癌</a:t>
            </a:r>
            <a:endParaRPr kumimoji="0" lang="ja-JP" altLang="ja-JP" sz="1400" b="0" i="0" u="none" strike="noStrike" cap="none" normalizeH="0" baseline="0" dirty="0" smtClean="0">
              <a:ln>
                <a:noFill/>
              </a:ln>
              <a:solidFill>
                <a:schemeClr val="tx1"/>
              </a:solidFill>
              <a:effectLst/>
            </a:endParaRPr>
          </a:p>
        </p:txBody>
      </p:sp>
      <p:sp>
        <p:nvSpPr>
          <p:cNvPr id="10" name="Rectangle 1"/>
          <p:cNvSpPr>
            <a:spLocks noChangeArrowheads="1"/>
          </p:cNvSpPr>
          <p:nvPr/>
        </p:nvSpPr>
        <p:spPr bwMode="auto">
          <a:xfrm>
            <a:off x="10196583" y="6627168"/>
            <a:ext cx="1818447"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144463" eaLnBrk="0" fontAlgn="base" hangingPunct="0">
              <a:spcBef>
                <a:spcPct val="0"/>
              </a:spcBef>
              <a:spcAft>
                <a:spcPct val="0"/>
              </a:spcAft>
              <a:tabLst>
                <a:tab pos="762000" algn="l"/>
              </a:tabLst>
              <a:defRPr>
                <a:solidFill>
                  <a:schemeClr val="tx1"/>
                </a:solidFill>
                <a:latin typeface="Arial" panose="020B0604020202020204" pitchFamily="34" charset="0"/>
              </a:defRPr>
            </a:lvl1pPr>
            <a:lvl2pPr eaLnBrk="0" fontAlgn="base" hangingPunct="0">
              <a:spcBef>
                <a:spcPct val="0"/>
              </a:spcBef>
              <a:spcAft>
                <a:spcPct val="0"/>
              </a:spcAft>
              <a:tabLst>
                <a:tab pos="762000" algn="l"/>
              </a:tabLst>
              <a:defRPr>
                <a:solidFill>
                  <a:schemeClr val="tx1"/>
                </a:solidFill>
                <a:latin typeface="Arial" panose="020B0604020202020204" pitchFamily="34" charset="0"/>
              </a:defRPr>
            </a:lvl2pPr>
            <a:lvl3pPr eaLnBrk="0" fontAlgn="base" hangingPunct="0">
              <a:spcBef>
                <a:spcPct val="0"/>
              </a:spcBef>
              <a:spcAft>
                <a:spcPct val="0"/>
              </a:spcAft>
              <a:tabLst>
                <a:tab pos="762000" algn="l"/>
              </a:tabLst>
              <a:defRPr>
                <a:solidFill>
                  <a:schemeClr val="tx1"/>
                </a:solidFill>
                <a:latin typeface="Arial" panose="020B0604020202020204" pitchFamily="34" charset="0"/>
              </a:defRPr>
            </a:lvl3pPr>
            <a:lvl4pPr eaLnBrk="0" fontAlgn="base" hangingPunct="0">
              <a:spcBef>
                <a:spcPct val="0"/>
              </a:spcBef>
              <a:spcAft>
                <a:spcPct val="0"/>
              </a:spcAft>
              <a:tabLst>
                <a:tab pos="762000" algn="l"/>
              </a:tabLst>
              <a:defRPr>
                <a:solidFill>
                  <a:schemeClr val="tx1"/>
                </a:solidFill>
                <a:latin typeface="Arial" panose="020B0604020202020204" pitchFamily="34" charset="0"/>
              </a:defRPr>
            </a:lvl4pPr>
            <a:lvl5pPr eaLnBrk="0" fontAlgn="base" hangingPunct="0">
              <a:spcBef>
                <a:spcPct val="0"/>
              </a:spcBef>
              <a:spcAft>
                <a:spcPct val="0"/>
              </a:spcAft>
              <a:tabLst>
                <a:tab pos="762000" algn="l"/>
              </a:tabLst>
              <a:defRPr>
                <a:solidFill>
                  <a:schemeClr val="tx1"/>
                </a:solidFill>
                <a:latin typeface="Arial" panose="020B0604020202020204" pitchFamily="34" charset="0"/>
              </a:defRPr>
            </a:lvl5pPr>
            <a:lvl6pPr eaLnBrk="0" fontAlgn="base" hangingPunct="0">
              <a:spcBef>
                <a:spcPct val="0"/>
              </a:spcBef>
              <a:spcAft>
                <a:spcPct val="0"/>
              </a:spcAft>
              <a:tabLst>
                <a:tab pos="762000" algn="l"/>
              </a:tabLst>
              <a:defRPr>
                <a:solidFill>
                  <a:schemeClr val="tx1"/>
                </a:solidFill>
                <a:latin typeface="Arial" panose="020B0604020202020204" pitchFamily="34" charset="0"/>
              </a:defRPr>
            </a:lvl6pPr>
            <a:lvl7pPr eaLnBrk="0" fontAlgn="base" hangingPunct="0">
              <a:spcBef>
                <a:spcPct val="0"/>
              </a:spcBef>
              <a:spcAft>
                <a:spcPct val="0"/>
              </a:spcAft>
              <a:tabLst>
                <a:tab pos="762000" algn="l"/>
              </a:tabLst>
              <a:defRPr>
                <a:solidFill>
                  <a:schemeClr val="tx1"/>
                </a:solidFill>
                <a:latin typeface="Arial" panose="020B0604020202020204" pitchFamily="34" charset="0"/>
              </a:defRPr>
            </a:lvl7pPr>
            <a:lvl8pPr eaLnBrk="0" fontAlgn="base" hangingPunct="0">
              <a:spcBef>
                <a:spcPct val="0"/>
              </a:spcBef>
              <a:spcAft>
                <a:spcPct val="0"/>
              </a:spcAft>
              <a:tabLst>
                <a:tab pos="762000" algn="l"/>
              </a:tabLst>
              <a:defRPr>
                <a:solidFill>
                  <a:schemeClr val="tx1"/>
                </a:solidFill>
                <a:latin typeface="Arial" panose="020B0604020202020204" pitchFamily="34" charset="0"/>
              </a:defRPr>
            </a:lvl8pPr>
            <a:lvl9pPr eaLnBrk="0" fontAlgn="base" hangingPunct="0">
              <a:spcBef>
                <a:spcPct val="0"/>
              </a:spcBef>
              <a:spcAft>
                <a:spcPct val="0"/>
              </a:spcAft>
              <a:tabLst>
                <a:tab pos="762000" algn="l"/>
              </a:tabLst>
              <a:defRPr>
                <a:solidFill>
                  <a:schemeClr val="tx1"/>
                </a:solidFill>
                <a:latin typeface="Arial" panose="020B0604020202020204" pitchFamily="34" charset="0"/>
              </a:defRPr>
            </a:lvl9pPr>
          </a:lstStyle>
          <a:p>
            <a:pPr marL="0" marR="0" lvl="0" indent="144463" algn="l" defTabSz="914400" rtl="0" eaLnBrk="0" fontAlgn="base" latinLnBrk="0" hangingPunct="0">
              <a:lnSpc>
                <a:spcPct val="100000"/>
              </a:lnSpc>
              <a:spcBef>
                <a:spcPct val="0"/>
              </a:spcBef>
              <a:spcAft>
                <a:spcPct val="0"/>
              </a:spcAft>
              <a:buClrTx/>
              <a:buSzTx/>
              <a:buFontTx/>
              <a:buNone/>
              <a:tabLst>
                <a:tab pos="762000" algn="l"/>
              </a:tabLst>
            </a:pPr>
            <a:r>
              <a:rPr kumimoji="0" lang="ja-JP" altLang="en-US" sz="900" b="0" i="0" u="none" strike="noStrike" cap="none" normalizeH="0" baseline="0" dirty="0" smtClean="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kumimoji="0" lang="en-US" altLang="ja-JP" sz="900" b="0" i="0" u="none" strike="noStrike" cap="none" normalizeH="0" baseline="0" dirty="0" smtClean="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2021</a:t>
            </a:r>
            <a:r>
              <a:rPr kumimoji="0" lang="ja-JP" altLang="en-US" sz="900" b="0" i="0" u="none" strike="noStrike" cap="none" normalizeH="0" baseline="0" dirty="0" smtClean="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年</a:t>
            </a:r>
            <a:r>
              <a:rPr kumimoji="0" lang="en-US" altLang="ja-JP" sz="900" b="0" i="0" u="none" strike="noStrike" cap="none" normalizeH="0" baseline="0" dirty="0" smtClean="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10</a:t>
            </a:r>
            <a:r>
              <a:rPr kumimoji="0" lang="ja-JP" altLang="en-US" sz="900" b="0" i="0" u="none" strike="noStrike" cap="none" normalizeH="0" baseline="0" dirty="0" smtClean="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月</a:t>
            </a:r>
            <a:r>
              <a:rPr kumimoji="0" lang="en-US" altLang="ja-JP" sz="900" b="0" i="0" u="none" strike="noStrike" cap="none" normalizeH="0" baseline="0" dirty="0" smtClean="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13</a:t>
            </a:r>
            <a:r>
              <a:rPr kumimoji="0" lang="ja-JP" altLang="en-US" sz="900" b="0" i="0" u="none" strike="noStrike" cap="none" normalizeH="0" baseline="0" dirty="0" smtClean="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日作成）</a:t>
            </a:r>
            <a:endParaRPr kumimoji="0" lang="ja-JP" altLang="en-US" sz="11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323077638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426</Words>
  <Application>Microsoft Office PowerPoint</Application>
  <PresentationFormat>ワイド画面</PresentationFormat>
  <Paragraphs>59</Paragraphs>
  <Slides>2</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2</vt:i4>
      </vt:variant>
    </vt:vector>
  </HeadingPairs>
  <TitlesOfParts>
    <vt:vector size="11" baseType="lpstr">
      <vt:lpstr>HG丸ｺﾞｼｯｸM-PRO</vt:lpstr>
      <vt:lpstr>ＭＳ Ｐゴシック</vt:lpstr>
      <vt:lpstr>ＭＳ 明朝</vt:lpstr>
      <vt:lpstr>Arial</vt:lpstr>
      <vt:lpstr>Calibri</vt:lpstr>
      <vt:lpstr>Calibri Light</vt:lpstr>
      <vt:lpstr>Century</vt:lpstr>
      <vt:lpstr>Times New Roman</vt:lpstr>
      <vt:lpstr>Office テーマ</vt:lpstr>
      <vt:lpstr>PowerPoint プレゼンテーション</vt:lpstr>
      <vt:lpstr>PowerPoint プレゼンテーション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小笠原 仁子</dc:creator>
  <cp:lastModifiedBy>小笠原 仁子</cp:lastModifiedBy>
  <cp:revision>2</cp:revision>
  <dcterms:created xsi:type="dcterms:W3CDTF">2021-10-13T12:16:18Z</dcterms:created>
  <dcterms:modified xsi:type="dcterms:W3CDTF">2021-10-13T12:18:11Z</dcterms:modified>
</cp:coreProperties>
</file>